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Proxima Nova" panose="020B0604020202020204" charset="0"/>
      <p:regular r:id="rId50"/>
      <p:bold r:id="rId51"/>
      <p:italic r:id="rId52"/>
      <p:boldItalic r:id="rId53"/>
    </p:embeddedFont>
    <p:embeddedFont>
      <p:font typeface="Oswald" panose="020B0604020202020204" charset="0"/>
      <p:regular r:id="rId54"/>
      <p:bold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94660"/>
  </p:normalViewPr>
  <p:slideViewPr>
    <p:cSldViewPr snapToGrid="0">
      <p:cViewPr varScale="1">
        <p:scale>
          <a:sx n="143" d="100"/>
          <a:sy n="143" d="100"/>
        </p:scale>
        <p:origin x="102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Vad är en hjälte?</a:t>
            </a:r>
            <a:br>
              <a:rPr lang="en-GB"/>
            </a:br>
            <a:r>
              <a:rPr lang="en-GB">
                <a:solidFill>
                  <a:srgbClr val="666666"/>
                </a:solidFill>
              </a:rPr>
              <a:t>(Ta in punkter från klassen, skriv på tavlan)</a:t>
            </a:r>
          </a:p>
          <a:p>
            <a:pPr marL="914400" lvl="1" indent="-228600">
              <a:spcBef>
                <a:spcPts val="0"/>
              </a:spcBef>
              <a:buClr>
                <a:srgbClr val="666666"/>
              </a:buClr>
            </a:pPr>
            <a:r>
              <a:rPr lang="en-GB">
                <a:solidFill>
                  <a:srgbClr val="666666"/>
                </a:solidFill>
              </a:rPr>
              <a:t>Modig</a:t>
            </a:r>
          </a:p>
          <a:p>
            <a:pPr marL="914400" lvl="1" indent="-228600">
              <a:spcBef>
                <a:spcPts val="0"/>
              </a:spcBef>
              <a:buClr>
                <a:srgbClr val="666666"/>
              </a:buClr>
            </a:pPr>
            <a:r>
              <a:rPr lang="en-GB">
                <a:solidFill>
                  <a:srgbClr val="666666"/>
                </a:solidFill>
              </a:rPr>
              <a:t>Tuff</a:t>
            </a:r>
          </a:p>
          <a:p>
            <a:pPr marL="914400" lvl="1" indent="-228600">
              <a:spcBef>
                <a:spcPts val="0"/>
              </a:spcBef>
              <a:buClr>
                <a:srgbClr val="666666"/>
              </a:buClr>
            </a:pPr>
            <a:r>
              <a:rPr lang="en-GB">
                <a:solidFill>
                  <a:srgbClr val="666666"/>
                </a:solidFill>
              </a:rPr>
              <a:t>osv. osv..</a:t>
            </a:r>
          </a:p>
          <a:p>
            <a:pPr lvl="0">
              <a:spcBef>
                <a:spcPts val="0"/>
              </a:spcBef>
              <a:buNone/>
            </a:pPr>
            <a:endParaRPr/>
          </a:p>
          <a:p>
            <a:pPr lvl="0">
              <a:spcBef>
                <a:spcPts val="0"/>
              </a:spcBef>
              <a:buNone/>
            </a:pPr>
            <a:endParaRPr/>
          </a:p>
          <a:p>
            <a:pPr marL="457200" lvl="0" indent="-228600" rtl="0">
              <a:spcBef>
                <a:spcPts val="0"/>
              </a:spcBef>
            </a:pPr>
            <a:r>
              <a:rPr lang="en-GB"/>
              <a:t>Vad skulle behövas för att någon, tänk någon av oss, skulle bli en superhjälte?</a:t>
            </a:r>
            <a:br>
              <a:rPr lang="en-GB" b="1"/>
            </a:br>
            <a:r>
              <a:rPr lang="en-GB">
                <a:solidFill>
                  <a:srgbClr val="666666"/>
                </a:solidFill>
              </a:rPr>
              <a:t>(Ta in punkter från klassen)</a:t>
            </a:r>
            <a:br>
              <a:rPr lang="en-GB">
                <a:solidFill>
                  <a:srgbClr val="666666"/>
                </a:solidFill>
              </a:rPr>
            </a:br>
            <a:r>
              <a:rPr lang="en-GB">
                <a:solidFill>
                  <a:srgbClr val="666666"/>
                </a:solidFill>
              </a:rPr>
              <a:t>(man får superkrafter på något vis)</a:t>
            </a:r>
            <a:br>
              <a:rPr lang="en-GB">
                <a:solidFill>
                  <a:srgbClr val="666666"/>
                </a:solidFill>
              </a:rPr>
            </a:br>
            <a:r>
              <a:rPr lang="en-GB">
                <a:solidFill>
                  <a:srgbClr val="666666"/>
                </a:solidFill>
              </a:rPr>
              <a:t>labbexperiment som går fel</a:t>
            </a:r>
            <a:br>
              <a:rPr lang="en-GB">
                <a:solidFill>
                  <a:srgbClr val="666666"/>
                </a:solidFill>
              </a:rPr>
            </a:br>
            <a:r>
              <a:rPr lang="en-GB">
                <a:solidFill>
                  <a:srgbClr val="666666"/>
                </a:solidFill>
              </a:rPr>
              <a:t>Något utomjordiskt gör att jag får krafter</a:t>
            </a:r>
          </a:p>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Alla hjältar är olika och har unika förmågor och sätt att påverka spelet.</a:t>
            </a:r>
          </a:p>
          <a:p>
            <a:pPr lvl="0">
              <a:spcBef>
                <a:spcPts val="0"/>
              </a:spcBef>
              <a:buNone/>
            </a:pPr>
            <a:endParaRPr/>
          </a:p>
          <a:p>
            <a:pPr lvl="0">
              <a:spcBef>
                <a:spcPts val="0"/>
              </a:spcBef>
              <a:buNone/>
            </a:pPr>
            <a:r>
              <a:rPr lang="en-GB"/>
              <a:t>Man kan, lite förenklande, placera in alla hjältar in under 3 olika kategorier:</a:t>
            </a:r>
          </a:p>
          <a:p>
            <a:pPr marL="457200" lvl="0" indent="-228600" rtl="0">
              <a:spcBef>
                <a:spcPts val="0"/>
              </a:spcBef>
            </a:pPr>
            <a:r>
              <a:rPr lang="en-GB" b="1"/>
              <a:t>Support, Tank och Carry</a:t>
            </a:r>
          </a:p>
          <a:p>
            <a:pPr marL="457200" lvl="0" indent="-228600" rtl="0">
              <a:spcBef>
                <a:spcPts val="0"/>
              </a:spcBef>
            </a:pPr>
            <a:r>
              <a:rPr lang="en-GB" b="1"/>
              <a:t>Support</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Hjälper laget</a:t>
            </a:r>
          </a:p>
          <a:p>
            <a:pPr marL="914400" lvl="1" indent="-228600" rtl="0">
              <a:spcBef>
                <a:spcPts val="0"/>
              </a:spcBef>
            </a:pPr>
            <a:r>
              <a:rPr lang="en-GB" b="1"/>
              <a:t>Kan ge laget liv</a:t>
            </a:r>
          </a:p>
          <a:p>
            <a:pPr marL="914400" lvl="1" indent="-228600" rtl="0">
              <a:spcBef>
                <a:spcPts val="0"/>
              </a:spcBef>
            </a:pPr>
            <a:r>
              <a:rPr lang="en-GB" b="1"/>
              <a:t>Sårbar</a:t>
            </a:r>
          </a:p>
          <a:p>
            <a:pPr marL="914400" lvl="1" indent="-228600" rtl="0">
              <a:spcBef>
                <a:spcPts val="0"/>
              </a:spcBef>
            </a:pPr>
            <a:r>
              <a:rPr lang="en-GB" b="1"/>
              <a:t>Självuppoffrande</a:t>
            </a:r>
          </a:p>
          <a:p>
            <a:pPr marL="457200" lvl="0" indent="-228600" rtl="0">
              <a:spcBef>
                <a:spcPts val="0"/>
              </a:spcBef>
            </a:pPr>
            <a:r>
              <a:rPr lang="en-GB" b="1"/>
              <a:t>Tank</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Stark</a:t>
            </a:r>
          </a:p>
          <a:p>
            <a:pPr marL="914400" lvl="1" indent="-228600" rtl="0">
              <a:spcBef>
                <a:spcPts val="0"/>
              </a:spcBef>
            </a:pPr>
            <a:r>
              <a:rPr lang="en-GB" b="1"/>
              <a:t>Tål mycket skada</a:t>
            </a:r>
          </a:p>
          <a:p>
            <a:pPr marL="914400" lvl="1" indent="-228600" rtl="0">
              <a:spcBef>
                <a:spcPts val="0"/>
              </a:spcBef>
            </a:pPr>
            <a:r>
              <a:rPr lang="en-GB" b="1"/>
              <a:t>Tuff</a:t>
            </a:r>
          </a:p>
          <a:p>
            <a:pPr marL="914400" lvl="1" indent="-228600" rtl="0">
              <a:spcBef>
                <a:spcPts val="0"/>
              </a:spcBef>
            </a:pPr>
            <a:r>
              <a:rPr lang="en-GB" b="1"/>
              <a:t>Mitt i fighten</a:t>
            </a:r>
          </a:p>
          <a:p>
            <a:pPr marL="457200" lvl="0" indent="-228600" rtl="0">
              <a:spcBef>
                <a:spcPts val="0"/>
              </a:spcBef>
            </a:pPr>
            <a:r>
              <a:rPr lang="en-GB" b="1"/>
              <a:t>Carry</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Svag i början</a:t>
            </a:r>
          </a:p>
          <a:p>
            <a:pPr marL="914400" lvl="1" indent="-228600" rtl="0">
              <a:spcBef>
                <a:spcPts val="0"/>
              </a:spcBef>
            </a:pPr>
            <a:r>
              <a:rPr lang="en-GB" b="1"/>
              <a:t>Måste få farm</a:t>
            </a:r>
          </a:p>
          <a:p>
            <a:pPr marL="914400" lvl="1" indent="-228600" rtl="0">
              <a:spcBef>
                <a:spcPts val="0"/>
              </a:spcBef>
            </a:pPr>
            <a:r>
              <a:rPr lang="en-GB" b="1"/>
              <a:t>Behöver hjälp av laget för att få farm</a:t>
            </a:r>
          </a:p>
          <a:p>
            <a:pPr marL="914400" lvl="1" indent="-228600" rtl="0">
              <a:spcBef>
                <a:spcPts val="0"/>
              </a:spcBef>
            </a:pPr>
            <a:r>
              <a:rPr lang="en-GB" b="1"/>
              <a:t>Kan tillslut bli OP </a:t>
            </a:r>
            <a:r>
              <a:rPr lang="en-GB"/>
              <a:t>(Over Powered som betyder att man blir så stark att den blir så stark att man inte kan få stopp på den)</a:t>
            </a:r>
          </a:p>
          <a:p>
            <a:pPr lvl="0" rtl="0">
              <a:spcBef>
                <a:spcPts val="0"/>
              </a:spcBef>
              <a:buNone/>
            </a:pPr>
            <a:endParaRPr/>
          </a:p>
          <a:p>
            <a:pPr lvl="0" rtl="0">
              <a:spcBef>
                <a:spcPts val="0"/>
              </a:spcBef>
              <a:buNone/>
            </a:pPr>
            <a:r>
              <a:rPr lang="en-GB"/>
              <a:t>Dessa olika roller skiljer varandra lite från varandra men alla är lika viktiga för att laget ska kunna spela så bra som möjligt. Vissa hjältar kan också placeras in i flera olika av dessa grupper beroende på hur man spelar hjälten.</a:t>
            </a:r>
          </a:p>
          <a:p>
            <a:pPr marL="0" lvl="0" indent="0" rtl="0">
              <a:spcBef>
                <a:spcPts val="0"/>
              </a:spcBef>
              <a:buNone/>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Okej, nu vet vi lite hur spelet fungerar och visst känns det som om Pantheon passar in väldigt bra?</a:t>
            </a:r>
          </a:p>
          <a:p>
            <a:pPr marL="457200" lvl="0" indent="-228600" rtl="0">
              <a:spcBef>
                <a:spcPts val="0"/>
              </a:spcBef>
            </a:pPr>
            <a:r>
              <a:rPr lang="en-GB"/>
              <a:t>Han är en krigare men har också superkrafter i sina förmågor som gör honom till en superhjälte eller “champion”</a:t>
            </a:r>
          </a:p>
          <a:p>
            <a:pPr marL="457200" lvl="0" indent="-228600" rtl="0">
              <a:spcBef>
                <a:spcPts val="0"/>
              </a:spcBef>
            </a:pPr>
            <a:r>
              <a:rPr lang="en-GB"/>
              <a:t>Vi ska ta och titta på en annan champion här nu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Är det någon som vet vem detta är? (om fråga behövs..) </a:t>
            </a:r>
            <a:br>
              <a:rPr lang="en-GB"/>
            </a:br>
            <a:r>
              <a:rPr lang="en-GB" b="1"/>
              <a:t>Hennes namn är LeBlanc</a:t>
            </a:r>
          </a:p>
          <a:p>
            <a:pPr marL="457200" lvl="0" indent="-228600" rtl="0">
              <a:spcBef>
                <a:spcPts val="0"/>
              </a:spcBef>
            </a:pPr>
            <a:r>
              <a:rPr lang="en-GB"/>
              <a:t>Om vi bara tittar på henne, kan vi veta att hon är en hjälte då?</a:t>
            </a:r>
          </a:p>
          <a:p>
            <a:pPr marL="457200" lvl="0" indent="-228600" rtl="0">
              <a:spcBef>
                <a:spcPts val="0"/>
              </a:spcBef>
            </a:pPr>
            <a:r>
              <a:rPr lang="en-GB"/>
              <a:t>Varför </a:t>
            </a:r>
            <a:r>
              <a:rPr lang="en-GB">
                <a:solidFill>
                  <a:srgbClr val="666666"/>
                </a:solidFill>
              </a:rPr>
              <a:t>(ta in svar från klassen)</a:t>
            </a:r>
          </a:p>
          <a:p>
            <a:pPr marL="457200" lvl="0" indent="-228600" rtl="0">
              <a:spcBef>
                <a:spcPts val="0"/>
              </a:spcBef>
            </a:pPr>
            <a:r>
              <a:rPr lang="en-GB"/>
              <a:t>Varför inte?</a:t>
            </a:r>
            <a:r>
              <a:rPr lang="en-GB">
                <a:solidFill>
                  <a:srgbClr val="666666"/>
                </a:solidFill>
              </a:rPr>
              <a:t> (ta in svar från klassen)</a:t>
            </a:r>
          </a:p>
          <a:p>
            <a:pPr marL="457200" lvl="0" indent="-228600" rtl="0">
              <a:spcBef>
                <a:spcPts val="0"/>
              </a:spcBef>
            </a:pPr>
            <a:r>
              <a:rPr lang="en-GB"/>
              <a:t>Vad är det som skiljer Pantheon och LeBlanc</a:t>
            </a:r>
          </a:p>
          <a:p>
            <a:pPr marL="457200" lvl="0" indent="-228600" rtl="0">
              <a:spcBef>
                <a:spcPts val="0"/>
              </a:spcBef>
            </a:pPr>
            <a:r>
              <a:rPr lang="en-GB"/>
              <a:t>Hennes framställning kallas sexualiserad</a:t>
            </a:r>
          </a:p>
          <a:p>
            <a:pPr marL="457200" lvl="0" indent="-228600" rtl="0">
              <a:spcBef>
                <a:spcPts val="0"/>
              </a:spcBef>
            </a:pPr>
            <a:r>
              <a:rPr lang="en-GB"/>
              <a:t>En karaktär som i sin biografi är en tuff tjej, verkligen!</a:t>
            </a:r>
          </a:p>
          <a:p>
            <a:pPr marL="457200" lvl="0" indent="-228600" rtl="0">
              <a:spcBef>
                <a:spcPts val="0"/>
              </a:spcBef>
            </a:pPr>
            <a:r>
              <a:rPr lang="en-GB"/>
              <a:t>Hon är supercool! Men av någon anledning har man valt att klä av henne nästan naken. Kläder som hade varit väldigt extrema om vi hade sett någon ha på sig sådana kläder.</a:t>
            </a:r>
          </a:p>
          <a:p>
            <a:pPr marL="457200" lvl="0" indent="-228600" rtl="0">
              <a:spcBef>
                <a:spcPts val="0"/>
              </a:spcBef>
            </a:pPr>
            <a:r>
              <a:rPr lang="en-GB"/>
              <a:t>Pantheon representerar styrka, mod och kamp</a:t>
            </a:r>
          </a:p>
          <a:p>
            <a:pPr marL="457200" lvl="0" indent="-228600" rtl="0">
              <a:spcBef>
                <a:spcPts val="0"/>
              </a:spcBef>
            </a:pPr>
            <a:r>
              <a:rPr lang="en-GB"/>
              <a:t>LeBlanc, ja hon ser kanske också stark och kraftfull ut men det skulle hon kunna göra utan att vara halvt avklädd och ha en sensuell blick. </a:t>
            </a:r>
          </a:p>
          <a:p>
            <a:pPr marL="457200" lvl="0" indent="-228600" rtl="0">
              <a:spcBef>
                <a:spcPts val="0"/>
              </a:spcBef>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Yes, Janna, en mästare av luft i bara underkläderna, känns väldigt naturligt och logiskt..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Ahri, förutom att hennes kropp så klart är helt sexualiserad, att vi dessutom ser henne i en vinkel så att vi nästan ser upp under kjolen </a:t>
            </a:r>
            <a:br>
              <a:rPr lang="en-GB"/>
            </a:br>
            <a:r>
              <a:rPr lang="en-GB"/>
              <a:t>Så faller hon också typiskt offer för hur kvinnliga karaktärer inte får “tuffa” roller. </a:t>
            </a:r>
          </a:p>
          <a:p>
            <a:pPr marL="457200" lvl="0" indent="-228600" rtl="0">
              <a:spcBef>
                <a:spcPts val="0"/>
              </a:spcBef>
            </a:pPr>
            <a:r>
              <a:rPr lang="en-GB"/>
              <a:t>Hela Ahris karaktär går ut på att vara snygg och charmerar sina motståndare.</a:t>
            </a:r>
          </a:p>
          <a:p>
            <a:pPr marL="457200" lvl="0" indent="-228600" rtl="0">
              <a:spcBef>
                <a:spcPts val="0"/>
              </a:spcBef>
            </a:pPr>
            <a:r>
              <a:rPr lang="en-GB"/>
              <a:t>Hon har till och med en förmåga som heter</a:t>
            </a:r>
          </a:p>
          <a:p>
            <a:pPr marL="457200" lvl="0" indent="-228600" rtl="0">
              <a:spcBef>
                <a:spcPts val="0"/>
              </a:spcBef>
            </a:pPr>
            <a:r>
              <a:rPr lang="en-GB" b="1"/>
              <a:t>Charm</a:t>
            </a:r>
            <a:br>
              <a:rPr lang="en-GB" b="1"/>
            </a:br>
            <a:r>
              <a:rPr lang="en-GB" b="1"/>
              <a:t>Ahri blåser en kyss mot sin motståndare och förstelnar den. Motståndaren blir förtrollad och går sakta mot Ahri.</a:t>
            </a:r>
          </a:p>
          <a:p>
            <a:pPr marL="457200" lvl="0" indent="-228600" rtl="0">
              <a:spcBef>
                <a:spcPts val="0"/>
              </a:spcBef>
            </a:pPr>
            <a:r>
              <a:rPr lang="en-GB"/>
              <a:t>Visst, detta är kanske en kul förmåga, men det faller för den typiska bilden av att det är kvinnan som “förtrollar” mannen med sin skönhet</a:t>
            </a:r>
          </a:p>
          <a:p>
            <a:pPr marL="457200" lvl="0" indent="-228600" rtl="0">
              <a:spcBef>
                <a:spcPts val="0"/>
              </a:spcBef>
            </a:pPr>
            <a:r>
              <a:rPr lang="en-GB"/>
              <a:t>Vad jag vet så är det minst lika ofta killen som charmerar tjejen och tjejen blir dökär…?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Akali, en riktigt tuff brud men som naturligtvis också behöver stå i en position som blir lite konstig…</a:t>
            </a:r>
          </a:p>
          <a:p>
            <a:pPr marL="457200" lvl="0" indent="-228600" rtl="0">
              <a:spcBef>
                <a:spcPts val="0"/>
              </a:spcBef>
            </a:pPr>
            <a:r>
              <a:rPr lang="en-GB"/>
              <a:t>När kvinnor framställs såhär, så är det gjort för att skapa en slags åtrå hos män. Eller i alla fall så är det något som män tycker om att se</a:t>
            </a:r>
          </a:p>
          <a:p>
            <a:pPr marL="457200" lvl="0" indent="-228600" rtl="0">
              <a:spcBef>
                <a:spcPts val="0"/>
              </a:spcBef>
            </a:pPr>
            <a:r>
              <a:rPr lang="en-GB"/>
              <a:t>Kvinnorna framställs alltså som något som män vill ha, det kallas för objektifiering. Att kvinnan är till för mannen och att kvinnan då ska vara attraherande och sensuell för mannen. Att kroppen blir det som mannen ser/får. Och även om hennes profil och hennes förmågor visar på att hon är en riktigt grym krigare som är otroligt tuff så framställs hon ändå på detta mer objektifierande sätt.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pPr>
            <a:r>
              <a:rPr lang="en-GB"/>
              <a:t>Om vi går tillbaka till LeBlanc så är det nästan ännu tydligare här. </a:t>
            </a:r>
          </a:p>
          <a:p>
            <a:pPr marL="457200" lvl="0" indent="-228600" rtl="0">
              <a:spcBef>
                <a:spcPts val="0"/>
              </a:spcBef>
            </a:pPr>
            <a:r>
              <a:rPr lang="en-GB"/>
              <a:t>Man vill inte framställa LeBlanc främst som den frihetskämpe hon är som slåss fantastiskt bra och är väldigt kraftfull. </a:t>
            </a:r>
          </a:p>
          <a:p>
            <a:pPr marL="457200" lvl="0" indent="-228600" rtl="0">
              <a:spcBef>
                <a:spcPts val="0"/>
              </a:spcBef>
            </a:pPr>
            <a:r>
              <a:rPr lang="en-GB"/>
              <a:t>Nej, det fokuserar man inte på utan man sexualiserar henne och tar av henne kläder, åter ett exempel på objektifiering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Vi ska försöka titta lite på några av de karaktärer som sticker ut lite. Vi kommer bara titta på de som ser mänskliga ut.</a:t>
            </a:r>
          </a:p>
          <a:p>
            <a:pPr marL="0" lvl="0" indent="0">
              <a:lnSpc>
                <a:spcPct val="115000"/>
              </a:lnSpc>
              <a:spcBef>
                <a:spcPts val="0"/>
              </a:spcBef>
              <a:buNone/>
            </a:pPr>
            <a:r>
              <a:rPr lang="en-GB"/>
              <a:t>Här kommer några av de karaktärer som ser lite fula/konstiga eller som sticker ut.</a:t>
            </a:r>
          </a:p>
          <a:p>
            <a:pPr lvl="0" rtl="0">
              <a:spcBef>
                <a:spcPts val="0"/>
              </a:spcBef>
              <a:buNone/>
            </a:pP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Gragas älskar att slåss och att dricka öl. Och det syns på hans rejäla ölmage.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Singed är en galen kemist som sprider gifter och andra kemiska koncentrat för att stoppa sina fiender.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Betyder detta att alla av oss skulle kunna bli en superhjälte om något sånthär hände någon av oss?</a:t>
            </a:r>
            <a:br>
              <a:rPr lang="en-GB" b="1"/>
            </a:br>
            <a:r>
              <a:rPr lang="en-GB">
                <a:solidFill>
                  <a:srgbClr val="666666"/>
                </a:solidFill>
              </a:rPr>
              <a:t>(Respons från klassen)</a:t>
            </a:r>
          </a:p>
          <a:p>
            <a:pPr marL="457200" lvl="0" indent="-228600">
              <a:spcBef>
                <a:spcPts val="0"/>
              </a:spcBef>
            </a:pPr>
            <a:r>
              <a:rPr lang="en-GB" b="1"/>
              <a:t>Så det spelar ingen roll hur gammal man är?</a:t>
            </a:r>
          </a:p>
          <a:p>
            <a:pPr marL="457200" lvl="0" indent="-228600">
              <a:spcBef>
                <a:spcPts val="0"/>
              </a:spcBef>
            </a:pPr>
            <a:r>
              <a:rPr lang="en-GB" b="1"/>
              <a:t>Hur lång man är?</a:t>
            </a:r>
          </a:p>
          <a:p>
            <a:pPr marL="457200" lvl="0" indent="-228600">
              <a:spcBef>
                <a:spcPts val="0"/>
              </a:spcBef>
            </a:pPr>
            <a:r>
              <a:rPr lang="en-GB" b="1"/>
              <a:t>Om man är kille eller tjej?</a:t>
            </a:r>
          </a:p>
          <a:p>
            <a:pPr lvl="0" rtl="0">
              <a:spcBef>
                <a:spcPts val="0"/>
              </a:spcBef>
              <a:buNone/>
            </a:pP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En galen vetenskapsman och seriemördare. Dr. Mundo sticker ut lite i sitt utseende då han framställs som just något galen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Tre spännande karaktärer som är lite flippade både till karaktär och utseende.</a:t>
            </a:r>
          </a:p>
          <a:p>
            <a:pPr marL="457200" lvl="0" indent="-228600" rtl="0">
              <a:spcBef>
                <a:spcPts val="0"/>
              </a:spcBef>
            </a:pPr>
            <a:r>
              <a:rPr lang="en-GB"/>
              <a:t>Dessa tre råkar vara manliga karaktärer, men vi ska ta en titt på de karaktärer som sticker ut som också är kvinnliga karaktärer och sen jämföra dom lite.</a:t>
            </a:r>
          </a:p>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Först ut är Illaoi, hon ser ganska normal ut, hon ser väldigt stark ut och är inte alls särskilt sexualiserad så typiskt som andra karaktärer är. Hon ser lite crazy ut men on är fortfarande vacker. Även om ögonen är lite läskiga så har hon fortfarande ett väldigt vackert ansikte.</a:t>
            </a:r>
          </a:p>
          <a:p>
            <a:pPr marL="457200" lvl="0" indent="-228600" rtl="0">
              <a:spcBef>
                <a:spcPts val="0"/>
              </a:spcBef>
            </a:pPr>
            <a:r>
              <a:rPr lang="en-GB"/>
              <a:t>Näst ut är Jinx</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Jinx, hon är en vrakgägare, hon är tuff. </a:t>
            </a:r>
          </a:p>
          <a:p>
            <a:pPr marL="457200" lvl="0" indent="-228600" rtl="0">
              <a:spcBef>
                <a:spcPts val="0"/>
              </a:spcBef>
            </a:pPr>
            <a:r>
              <a:rPr lang="en-GB"/>
              <a:t>Hon framställs kanske lite som “Crazy” men är ju fortfarande söt i ansiktet och dessutom nästan helt avklädd.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Och detta är ett tema</a:t>
            </a:r>
          </a:p>
          <a:p>
            <a:pPr marL="457200" lvl="0" indent="-228600" rtl="0">
              <a:spcBef>
                <a:spcPts val="0"/>
              </a:spcBef>
            </a:pPr>
            <a:r>
              <a:rPr lang="en-GB"/>
              <a:t>Det är svårt att hitta fler kvinnliga karaktärer som fortfarnande är eller ser ut att vara en människa.</a:t>
            </a:r>
          </a:p>
          <a:p>
            <a:pPr marL="457200" lvl="0" indent="-228600" rtl="0">
              <a:spcBef>
                <a:spcPts val="0"/>
              </a:spcBef>
            </a:pPr>
            <a:r>
              <a:rPr lang="en-GB"/>
              <a:t>Och de två vi har här är fortfarande vackra. Jämför vi dom med någon av de lite “konstiga” hjältarna som är manliga så är skillnaden ganska stor.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Den manliga karaktären kan vara ful, se konstig ut.</a:t>
            </a:r>
          </a:p>
          <a:p>
            <a:pPr marL="457200" lvl="0" indent="-228600" rtl="0">
              <a:spcBef>
                <a:spcPts val="0"/>
              </a:spcBef>
            </a:pPr>
            <a:r>
              <a:rPr lang="en-GB"/>
              <a:t>Men när den kvinnliga karaktären görs lite konstig så måste hon fortfarande vara snygg eller kanske till och med avklädd.. Det är en stor skillnad!</a:t>
            </a:r>
          </a:p>
          <a:p>
            <a:pPr marL="457200" lvl="0" indent="-228600" rtl="0">
              <a:spcBef>
                <a:spcPts val="0"/>
              </a:spcBef>
            </a:pPr>
            <a:r>
              <a:rPr lang="en-GB"/>
              <a:t>Föreställ er att Gragas istället hade varit en kvinna. Inget konstigt alls, fast samtidigt.. Kan ni försöka komma på när en kvinnlig roll ser sån ut och inte är någon slags skurk i en animerad film?</a:t>
            </a:r>
            <a:br>
              <a:rPr lang="en-GB"/>
            </a:br>
            <a:r>
              <a:rPr lang="en-GB"/>
              <a:t>Kan ni föreställa er en kvinnlig version av Gragas som också har pondus, är tuff, självsäker och stark?</a:t>
            </a:r>
          </a:p>
          <a:p>
            <a:pPr marL="457200" lvl="0" indent="-228600" rtl="0">
              <a:spcBef>
                <a:spcPts val="0"/>
              </a:spcBef>
            </a:pPr>
            <a:r>
              <a:rPr lang="en-GB"/>
              <a:t>Det finns fundamentala skillnader i hur kvinnor och män skildras. Män har ett mycket bredare spektrum i hur de kan representeras än kvinnorna. Kvinnliga karaktärer har en mycket snävare roll som kretsar kringatt hon ska vara snygg.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Okej, vi har tittat på de mänskliga champions som sticker ut, låt oss ta en titt på de monster eller aliens som finns i LoL</a:t>
            </a:r>
          </a:p>
          <a:p>
            <a:pPr marL="0" lvl="0" indent="0" rtl="0">
              <a:lnSpc>
                <a:spcPct val="115000"/>
              </a:lnSpc>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Först ut är Renekton, en krigande krokodil..</a:t>
            </a:r>
          </a:p>
          <a:p>
            <a:pPr marL="457200" lvl="0" indent="-228600" rtl="0">
              <a:spcBef>
                <a:spcPts val="0"/>
              </a:spcBef>
            </a:pPr>
            <a:r>
              <a:rPr lang="en-GB"/>
              <a:t>Därefter kan vi titta på</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Xerath, någon typ av alien-monster som krigar med någon slags magisk energi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Zac, någon slags slajm-groda som hoppar omkring och sprider slajm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Vet ni vem detta är?</a:t>
            </a:r>
          </a:p>
          <a:p>
            <a:pPr marL="457200" lvl="0" indent="-228600">
              <a:spcBef>
                <a:spcPts val="0"/>
              </a:spcBef>
            </a:pPr>
            <a:r>
              <a:rPr lang="en-GB" b="1"/>
              <a:t>Är detta en hjälte?</a:t>
            </a:r>
          </a:p>
          <a:p>
            <a:pPr marL="457200" lvl="0" indent="-228600" rtl="0">
              <a:spcBef>
                <a:spcPts val="0"/>
              </a:spcBef>
            </a:pPr>
            <a:r>
              <a:rPr lang="en-GB" b="1"/>
              <a:t>Varför är detta en hjälte?</a:t>
            </a:r>
            <a:br>
              <a:rPr lang="en-GB" b="1"/>
            </a:br>
            <a:r>
              <a:rPr lang="en-GB">
                <a:solidFill>
                  <a:srgbClr val="666666"/>
                </a:solidFill>
              </a:rPr>
              <a:t>Ta in punkter från klassen</a:t>
            </a:r>
          </a:p>
          <a:p>
            <a:pPr lvl="0">
              <a:spcBef>
                <a:spcPts val="0"/>
              </a:spcBef>
              <a:buNone/>
            </a:pPr>
            <a:endParaRPr b="1"/>
          </a:p>
          <a:p>
            <a:pPr marL="457200" lvl="0" indent="-228600" rtl="0">
              <a:spcBef>
                <a:spcPts val="0"/>
              </a:spcBef>
            </a:pPr>
            <a:r>
              <a:rPr lang="en-GB"/>
              <a:t>Detta är Pantheon, han är en champion i spelet League of Legends</a:t>
            </a:r>
            <a:br>
              <a:rPr lang="en-GB"/>
            </a:br>
            <a:r>
              <a:rPr lang="en-GB"/>
              <a:t>Är det någon här som aldrig hört talas om League of Legends? </a:t>
            </a:r>
          </a:p>
          <a:p>
            <a:pPr marL="457200" lvl="0" indent="-228600">
              <a:spcBef>
                <a:spcPts val="0"/>
              </a:spcBef>
            </a:pPr>
            <a:r>
              <a:rPr lang="en-GB"/>
              <a:t>Vilka har spelat League of Legends någon gång det senaste halvåret?</a:t>
            </a:r>
          </a:p>
          <a:p>
            <a:pPr lvl="0" rtl="0">
              <a:spcBef>
                <a:spcPts val="0"/>
              </a:spcBef>
              <a:buNone/>
            </a:pPr>
            <a:endParaRPr/>
          </a:p>
          <a:p>
            <a:pPr marL="457200" lvl="0" indent="-228600">
              <a:spcBef>
                <a:spcPts val="0"/>
              </a:spcBef>
            </a:pPr>
            <a:r>
              <a:rPr lang="en-GB"/>
              <a:t>För att alla ska veta vad det handlar om så ska jag bara prata lite kort om hur spelet fungerar, vad det går ut på. Så att alla säkert vet ifall någon inte vet.</a:t>
            </a:r>
          </a:p>
          <a:p>
            <a:pPr marL="457200" lvl="0" indent="-228600">
              <a:spcBef>
                <a:spcPts val="0"/>
              </a:spcBef>
            </a:pPr>
            <a:r>
              <a:rPr lang="en-GB"/>
              <a:t>Jag är väl medveten om att ni kan detta spelet tusen gånger bättre än jag men jag vill ändå berätta om hur det fungerar i stort</a:t>
            </a: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GB" b="1"/>
              <a:t>Beroende på hur man räknar och katigoriserar hjältarna så finns det runt 40 hjältar som är monster</a:t>
            </a:r>
          </a:p>
          <a:p>
            <a:pPr marL="457200" lvl="0" indent="-228600" rtl="0">
              <a:spcBef>
                <a:spcPts val="0"/>
              </a:spcBef>
              <a:buChar char="●"/>
            </a:pPr>
            <a:r>
              <a:rPr lang="en-GB" b="1"/>
              <a:t>Av de 40 så är bara 4 av de kvinnliga monster</a:t>
            </a:r>
          </a:p>
          <a:p>
            <a:pPr lvl="0">
              <a:spcBef>
                <a:spcPts val="0"/>
              </a:spcBef>
              <a:buNone/>
            </a:pPr>
            <a:endParaRPr b="1"/>
          </a:p>
          <a:p>
            <a:pPr lvl="0">
              <a:spcBef>
                <a:spcPts val="0"/>
              </a:spcBef>
              <a:buNone/>
            </a:pPr>
            <a:r>
              <a:rPr lang="en-GB"/>
              <a:t>(Notera dock att det är väldigt väldigt svårt att räkna och urskilja vilka hjältar som är “mänskliga” och vilka som är “monster”  / “aliens”)</a:t>
            </a:r>
          </a:p>
          <a:p>
            <a:pPr lvl="0" rtl="0">
              <a:spcBef>
                <a:spcPts val="0"/>
              </a:spcBef>
              <a:buNone/>
            </a:pPr>
            <a:endParaRPr/>
          </a:p>
          <a:p>
            <a:pPr marL="457200" lvl="0" indent="-228600" rtl="0">
              <a:spcBef>
                <a:spcPts val="0"/>
              </a:spcBef>
            </a:pPr>
            <a:r>
              <a:rPr lang="en-GB"/>
              <a:t>När spelet släpptes 2009 fanns det inget kvinnligt monster alls. </a:t>
            </a:r>
          </a:p>
          <a:p>
            <a:pPr marL="457200" lvl="0" indent="-228600" rtl="0">
              <a:spcBef>
                <a:spcPts val="0"/>
              </a:spcBef>
            </a:pPr>
            <a:r>
              <a:rPr lang="en-GB"/>
              <a:t>Men ett år efter att spelet släptes så la dom till det första kvinnliga monstret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Anivia var det första kvinnliga monstret dom skapade, det är någong slags is-fågel</a:t>
            </a:r>
          </a:p>
          <a:p>
            <a:pPr marL="457200" lvl="0" indent="-228600" rtl="0">
              <a:spcBef>
                <a:spcPts val="0"/>
              </a:spcBef>
            </a:pPr>
            <a:r>
              <a:rPr lang="en-GB"/>
              <a:t>Ett år senare, 2010, kom ett nytt kvinnligt monster.. </a:t>
            </a:r>
          </a:p>
          <a:p>
            <a:pPr lvl="0">
              <a:spcBef>
                <a:spcPts val="0"/>
              </a:spcBef>
              <a:buNone/>
            </a:pPr>
            <a:endParaRPr/>
          </a:p>
          <a:p>
            <a:pPr lvl="0" rtl="0">
              <a:spcBef>
                <a:spcPts val="0"/>
              </a:spcBef>
              <a:buNone/>
            </a:pPr>
            <a:endParaRPr/>
          </a:p>
          <a:p>
            <a:pPr lvl="0" rtl="0">
              <a:spcBef>
                <a:spcPts val="0"/>
              </a:spcBef>
              <a:buNone/>
            </a:pPr>
            <a:r>
              <a:rPr lang="en-GB"/>
              <a:t>(Kom in i spelet 2009-07-10)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Cassiopeia</a:t>
            </a:r>
          </a:p>
          <a:p>
            <a:pPr marL="457200" lvl="0" indent="-228600" rtl="0">
              <a:spcBef>
                <a:spcPts val="0"/>
              </a:spcBef>
            </a:pPr>
            <a:r>
              <a:rPr lang="en-GB"/>
              <a:t>Hon är halva kroppen orm och halva kroppen en mycket översexualiserad kvinna.</a:t>
            </a:r>
          </a:p>
          <a:p>
            <a:pPr marL="457200" lvl="0" indent="-228600" rtl="0">
              <a:spcBef>
                <a:spcPts val="0"/>
              </a:spcBef>
            </a:pPr>
            <a:r>
              <a:rPr lang="en-GB"/>
              <a:t>Och naturligtvis så är hon halva vägen orm lagom så att brösten säkert kommer med, och hon är naturligtvis också “snygg”.</a:t>
            </a:r>
          </a:p>
          <a:p>
            <a:pPr lvl="0" rtl="0">
              <a:spcBef>
                <a:spcPts val="0"/>
              </a:spcBef>
              <a:buNone/>
            </a:pPr>
            <a:endParaRPr/>
          </a:p>
          <a:p>
            <a:pPr lvl="0" rtl="0">
              <a:spcBef>
                <a:spcPts val="0"/>
              </a:spcBef>
              <a:buNone/>
            </a:pPr>
            <a:r>
              <a:rPr lang="en-GB"/>
              <a:t>(Kom med i spelet 2010-12-14)</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 ut var Nami som är någon slags sjöjungfry.</a:t>
            </a:r>
          </a:p>
          <a:p>
            <a:pPr marL="457200" lvl="0" indent="-228600" rtl="0">
              <a:spcBef>
                <a:spcPts val="0"/>
              </a:spcBef>
            </a:pPr>
            <a:r>
              <a:rPr lang="en-GB"/>
              <a:t>Och precis som Cassiopea är hon också helt enkelt ett betuttat monster</a:t>
            </a:r>
          </a:p>
          <a:p>
            <a:pPr lvl="0">
              <a:spcBef>
                <a:spcPts val="0"/>
              </a:spcBef>
              <a:buNone/>
            </a:pPr>
            <a:endParaRPr/>
          </a:p>
          <a:p>
            <a:pPr lvl="0">
              <a:spcBef>
                <a:spcPts val="0"/>
              </a:spcBef>
              <a:buNone/>
            </a:pPr>
            <a:endParaRPr/>
          </a:p>
          <a:p>
            <a:pPr lvl="0" rtl="0">
              <a:spcBef>
                <a:spcPts val="0"/>
              </a:spcBef>
              <a:buNone/>
            </a:pPr>
            <a:r>
              <a:rPr lang="en-GB"/>
              <a:t>(Kom med i spelet 2012-12-07)</a:t>
            </a:r>
          </a:p>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Och sist ut var sen Rek’Sai som är en mycket skräckinjagande skorpion som gräver tunnlar under marken.</a:t>
            </a:r>
          </a:p>
          <a:p>
            <a:pPr lvl="0" rtl="0">
              <a:spcBef>
                <a:spcPts val="0"/>
              </a:spcBef>
              <a:buNone/>
            </a:pPr>
            <a:endParaRPr/>
          </a:p>
          <a:p>
            <a:pPr lvl="0" rtl="0">
              <a:spcBef>
                <a:spcPts val="0"/>
              </a:spcBef>
              <a:buNone/>
            </a:pPr>
            <a:endParaRPr/>
          </a:p>
          <a:p>
            <a:pPr lvl="0" rtl="0">
              <a:spcBef>
                <a:spcPts val="0"/>
              </a:spcBef>
              <a:buNone/>
            </a:pPr>
            <a:r>
              <a:rPr lang="en-GB"/>
              <a:t>(Kom med i spelet 2014-12-11)</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Okej, så dels är bara 10% av all monster kvinnliga. Den statistiken talar för sig själv. </a:t>
            </a:r>
          </a:p>
          <a:p>
            <a:pPr marL="457200" lvl="0" indent="-228600" rtl="0">
              <a:spcBef>
                <a:spcPts val="0"/>
              </a:spcBef>
            </a:pPr>
            <a:r>
              <a:rPr lang="en-GB"/>
              <a:t>Men när vi ändå är inne på monster så är hälften av de kvinnliga monstren helt enkelt betuttade monster. </a:t>
            </a:r>
          </a:p>
          <a:p>
            <a:pPr marL="457200" lvl="0" indent="-228600" rtl="0">
              <a:spcBef>
                <a:spcPts val="0"/>
              </a:spcBef>
            </a:pPr>
            <a:r>
              <a:rPr lang="en-GB"/>
              <a:t>Något som vi inte alls kan se bland de manliga monstren, dom är helt enkelt bara monster!</a:t>
            </a:r>
          </a:p>
          <a:p>
            <a:pPr lvl="0" rtl="0">
              <a:spcBef>
                <a:spcPts val="0"/>
              </a:spcBef>
              <a:buNone/>
            </a:pPr>
            <a:endParaRPr/>
          </a:p>
          <a:p>
            <a:pPr marL="457200" lvl="0" indent="-228600" rtl="0">
              <a:spcBef>
                <a:spcPts val="0"/>
              </a:spcBef>
            </a:pPr>
            <a:r>
              <a:rPr lang="en-GB"/>
              <a:t>Här lyser det igenom, den kvinnliga representationen är så objektifierad att till och med monster-figurer som skulle kunna uppfylla sin roll som monster, översexualiseras på ett sätt som nästan blir överdrivet.</a:t>
            </a:r>
          </a:p>
          <a:p>
            <a:pPr marL="457200" lvl="0" indent="-228600" rtl="0">
              <a:spcBef>
                <a:spcPts val="0"/>
              </a:spcBef>
            </a:pPr>
            <a:r>
              <a:rPr lang="en-GB"/>
              <a:t>Det är detta som är problematiskt. Det är i sig kanske inte i sig problematiskt att någon champion i sig hade lite sensuell utstrålning men när det blir så tydliga objektifieringar av så stor andel av de kvinnliga karaktärerna så blir det problematiskt!</a:t>
            </a:r>
          </a:p>
          <a:p>
            <a:pPr marL="457200" lvl="0" indent="-228600" rtl="0">
              <a:spcBef>
                <a:spcPts val="0"/>
              </a:spcBef>
            </a:pPr>
            <a:r>
              <a:rPr lang="en-GB"/>
              <a:t>För åter igen blir de kvinnliga karaktärerna något som är till männen att se på eller liksom njuta av.</a:t>
            </a:r>
          </a:p>
          <a:p>
            <a:pPr marL="457200" lvl="0" indent="-228600" rtl="0">
              <a:spcBef>
                <a:spcPts val="0"/>
              </a:spcBef>
            </a:pPr>
            <a:r>
              <a:rPr lang="en-GB"/>
              <a:t>En bild av kvinnan som bara sätter värde i ett extremt översexualiserat yttre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Okej så nu har varit lite hårda, vi har pekat på saker som inte är helt rätt. Vi har pekat på dåliga exempel av kvinnlig representation och vi har också kunnat se hur olika det är mellan de manliga och kvinnliga karaktärerna.</a:t>
            </a:r>
          </a:p>
          <a:p>
            <a:pPr lvl="0" rtl="0">
              <a:lnSpc>
                <a:spcPct val="115000"/>
              </a:lnSpc>
              <a:spcBef>
                <a:spcPts val="0"/>
              </a:spcBef>
              <a:buNone/>
            </a:pPr>
            <a:endParaRPr/>
          </a:p>
          <a:p>
            <a:pPr marL="457200" lvl="0" indent="-228600" rtl="0">
              <a:lnSpc>
                <a:spcPct val="115000"/>
              </a:lnSpc>
              <a:spcBef>
                <a:spcPts val="0"/>
              </a:spcBef>
            </a:pPr>
            <a:r>
              <a:rPr lang="en-GB"/>
              <a:t>De manliga karaktärerna får vara fula/konstiga och dom får också vara “helt vanliga monster”</a:t>
            </a:r>
          </a:p>
          <a:p>
            <a:pPr marL="457200" lvl="0" indent="-228600" rtl="0">
              <a:lnSpc>
                <a:spcPct val="115000"/>
              </a:lnSpc>
              <a:spcBef>
                <a:spcPts val="0"/>
              </a:spcBef>
            </a:pPr>
            <a:r>
              <a:rPr lang="en-GB"/>
              <a:t>Medans de kvinloga karaktärerna, även om dom är lite läskiga eller om dom till och med är monster, så blir dom översexualiserade och måste alltid vara söta/vackra</a:t>
            </a:r>
          </a:p>
          <a:p>
            <a:pPr lvl="0" rtl="0">
              <a:lnSpc>
                <a:spcPct val="115000"/>
              </a:lnSpc>
              <a:spcBef>
                <a:spcPts val="0"/>
              </a:spcBef>
              <a:buNone/>
            </a:pPr>
            <a:endParaRPr/>
          </a:p>
          <a:p>
            <a:pPr marL="457200" lvl="0" indent="-228600" rtl="0">
              <a:lnSpc>
                <a:spcPct val="115000"/>
              </a:lnSpc>
              <a:spcBef>
                <a:spcPts val="0"/>
              </a:spcBef>
            </a:pPr>
            <a:r>
              <a:rPr lang="en-GB"/>
              <a:t>Men det finns faktiskt också bra kvinnlig representation i spelet</a:t>
            </a:r>
          </a:p>
          <a:p>
            <a:pPr marL="0" lvl="0" indent="0" rtl="0">
              <a:lnSpc>
                <a:spcPct val="115000"/>
              </a:lnSpc>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Och bra kvinnlig representation är när karaktärerna inte hamnar i diken som normalt bara kvinnliga karaktärer hamnar. Alltså kanske inte är sexualiserad, kan vara stark eller töntig eller ful</a:t>
            </a:r>
          </a:p>
          <a:p>
            <a:pPr marL="457200" lvl="0" indent="-228600" rtl="0">
              <a:lnSpc>
                <a:spcPct val="115000"/>
              </a:lnSpc>
              <a:spcBef>
                <a:spcPts val="0"/>
              </a:spcBef>
            </a:pPr>
            <a:r>
              <a:rPr lang="en-GB"/>
              <a:t>Vi ska ta en titt på några sådana</a:t>
            </a:r>
          </a:p>
          <a:p>
            <a:pPr marL="457200" lvl="0" indent="-228600" rtl="0">
              <a:lnSpc>
                <a:spcPct val="115000"/>
              </a:lnSpc>
              <a:spcBef>
                <a:spcPts val="0"/>
              </a:spcBef>
            </a:pPr>
            <a:endParaRPr/>
          </a:p>
          <a:p>
            <a:pPr marL="0" lvl="0" indent="0" rtl="0">
              <a:lnSpc>
                <a:spcPct val="115000"/>
              </a:lnSpc>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Givetvis är ju 2 av våra monster sådana, Anivia och Rek’Sai</a:t>
            </a:r>
          </a:p>
          <a:p>
            <a:pPr marL="457200" lvl="0" indent="-228600" rtl="0">
              <a:lnSpc>
                <a:spcPct val="115000"/>
              </a:lnSpc>
              <a:spcBef>
                <a:spcPts val="0"/>
              </a:spcBef>
            </a:pPr>
            <a:r>
              <a:rPr lang="en-GB"/>
              <a:t>Dom är, precis så som de flesta av de manliga monstren helt enkelt monster</a:t>
            </a:r>
          </a:p>
          <a:p>
            <a:pPr marL="457200" lvl="0" indent="-228600" rtl="0">
              <a:lnSpc>
                <a:spcPct val="115000"/>
              </a:lnSpc>
              <a:spcBef>
                <a:spcPts val="0"/>
              </a:spcBef>
            </a:pPr>
            <a:r>
              <a:rPr lang="en-GB"/>
              <a:t>Men LoL har också bra representerade mer mänskliga champions</a:t>
            </a:r>
          </a:p>
          <a:p>
            <a:pPr marL="457200" lvl="0" indent="-228600" rtl="0">
              <a:lnSpc>
                <a:spcPct val="115000"/>
              </a:lnSpc>
              <a:spcBef>
                <a:spcPts val="0"/>
              </a:spcBef>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har vi Lissandra</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Vacker/söt men inte det som framhålls</a:t>
            </a:r>
            <a:br>
              <a:rPr lang="en-GB">
                <a:solidFill>
                  <a:srgbClr val="666666"/>
                </a:solidFill>
              </a:rPr>
            </a:br>
            <a:r>
              <a:rPr lang="en-GB">
                <a:solidFill>
                  <a:srgbClr val="666666"/>
                </a:solidFill>
              </a:rPr>
              <a:t>- Ser tuff ut</a:t>
            </a:r>
            <a:br>
              <a:rPr lang="en-GB">
                <a:solidFill>
                  <a:srgbClr val="666666"/>
                </a:solidFill>
              </a:rPr>
            </a:br>
            <a:r>
              <a:rPr lang="en-GB">
                <a:solidFill>
                  <a:srgbClr val="666666"/>
                </a:solidFill>
              </a:rPr>
              <a:t>- Ser maktfull ut</a:t>
            </a: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a:t>Jag vet att många av er har stenkoll på hur LoL fungerar och hur spelet är uppbyggt.</a:t>
            </a:r>
          </a:p>
          <a:p>
            <a:pPr marL="457200" lvl="0" indent="-228600">
              <a:spcBef>
                <a:spcPts val="0"/>
              </a:spcBef>
            </a:pPr>
            <a:r>
              <a:rPr lang="en-GB"/>
              <a:t>Men för att alla ska få lite koll på vad det handlar om så kommer jag, ganska snabbt, gå igenom lite generellt hur spelet fungerar.</a:t>
            </a:r>
          </a:p>
          <a:p>
            <a:pPr marL="457200" lvl="0" indent="-228600">
              <a:spcBef>
                <a:spcPts val="0"/>
              </a:spcBef>
            </a:pPr>
            <a:r>
              <a:rPr lang="en-GB"/>
              <a:t>Sen kan ni fråga varandra om ni undrar något om hur spelet fungerar, som sagt jag tror att det är många som vet.</a:t>
            </a:r>
          </a:p>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Nästa exempel är Kalizta</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Fortfarande ett vackert ansikte men kroppshållning och presentation gapar inte vacker/söt</a:t>
            </a:r>
            <a:br>
              <a:rPr lang="en-GB">
                <a:solidFill>
                  <a:srgbClr val="666666"/>
                </a:solidFill>
              </a:rPr>
            </a:br>
            <a:r>
              <a:rPr lang="en-GB">
                <a:solidFill>
                  <a:srgbClr val="666666"/>
                </a:solidFill>
              </a:rPr>
              <a:t>- Ser ond och kraftfull ut</a:t>
            </a:r>
          </a:p>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Nästa exempel är Sejuani</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Fortfarande ett vackert</a:t>
            </a:r>
            <a:br>
              <a:rPr lang="en-GB">
                <a:solidFill>
                  <a:srgbClr val="666666"/>
                </a:solidFill>
              </a:rPr>
            </a:br>
            <a:r>
              <a:rPr lang="en-GB">
                <a:solidFill>
                  <a:srgbClr val="666666"/>
                </a:solidFill>
              </a:rPr>
              <a:t>- Ser ond och kraftfull ut</a:t>
            </a:r>
            <a:br>
              <a:rPr lang="en-GB">
                <a:solidFill>
                  <a:srgbClr val="666666"/>
                </a:solidFill>
              </a:rPr>
            </a:br>
            <a:r>
              <a:rPr lang="en-GB">
                <a:solidFill>
                  <a:srgbClr val="666666"/>
                </a:solidFill>
              </a:rPr>
              <a:t>- Demonstrerar makt med kontroll över ett stort djur</a:t>
            </a:r>
          </a:p>
          <a:p>
            <a:pPr lvl="0" rtl="0">
              <a:spcBef>
                <a:spcPts val="0"/>
              </a:spcBef>
              <a:buNone/>
            </a:pPr>
            <a:endParaRPr>
              <a:solidFill>
                <a:srgbClr val="666666"/>
              </a:solidFill>
            </a:endParaRPr>
          </a:p>
          <a:p>
            <a:pPr marL="457200" lvl="0" indent="-228600" rtl="0">
              <a:spcBef>
                <a:spcPts val="0"/>
              </a:spcBef>
            </a:pPr>
            <a:r>
              <a:rPr lang="en-GB"/>
              <a:t>Det finns faktiskt ett exempel där det känns som om en manlig hjälte försöker framställas som “snygg” och lite charmerande.</a:t>
            </a:r>
          </a:p>
          <a:p>
            <a:pPr marL="457200" lvl="0" indent="-228600" rtl="0">
              <a:spcBef>
                <a:spcPts val="0"/>
              </a:spcBef>
            </a:pPr>
            <a:r>
              <a:rPr lang="en-GB"/>
              <a:t>Det är...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Taric</a:t>
            </a:r>
          </a:p>
          <a:p>
            <a:pPr marL="457200" lvl="0" indent="-228600" rtl="0">
              <a:spcBef>
                <a:spcPts val="0"/>
              </a:spcBef>
            </a:pPr>
            <a:r>
              <a:rPr lang="en-GB"/>
              <a:t>Hans måtto är “The best weapons are beautiful.” Och han värderar kärleken högt.</a:t>
            </a:r>
          </a:p>
          <a:p>
            <a:pPr lvl="0" rtl="0">
              <a:spcBef>
                <a:spcPts val="0"/>
              </a:spcBef>
              <a:buNone/>
            </a:pPr>
            <a:endParaRPr/>
          </a:p>
          <a:p>
            <a:pPr lvl="0" rtl="0">
              <a:spcBef>
                <a:spcPts val="0"/>
              </a:spcBef>
              <a:buNone/>
            </a:pPr>
            <a:r>
              <a:rPr lang="en-GB"/>
              <a:t>Och Taric gör det hela mer intressant. För det sätter champion Ahri i ett annat ljus. Även om rollen för Taric inte är dragen riktigt lika långt som för Ahri så är ändå Taric en manlig champion som balanserar upp ojämnlikheterna.</a:t>
            </a:r>
          </a:p>
          <a:p>
            <a:pPr lvl="0" rtl="0">
              <a:spcBef>
                <a:spcPts val="0"/>
              </a:spcBef>
              <a:buNone/>
            </a:pPr>
            <a:endParaRPr/>
          </a:p>
          <a:p>
            <a:pPr lvl="0" rtl="0">
              <a:spcBef>
                <a:spcPts val="0"/>
              </a:spcBef>
              <a:buNone/>
            </a:pPr>
            <a:r>
              <a:rPr lang="en-GB"/>
              <a:t>För det är egentligen inget konstigt med hjälten Ahri egentligen (förutom att hon är överdrivet sexualiserad i sitt utseende). Hennes förmåga att kunna skicka hjärtan är en lösning för att bidra till bredden bland hjältarna. Det finns 130 olika hjältar och då är det naturligt att Ahris förmåga “Charm” skapar bredd bland hjältarna även om den är lite väl stereotypisk. Men det som är problematiskt är när det ena könet blir obalanserat och representeras av fler negativa, objektifierande eller underminerande faktorer.</a:t>
            </a:r>
          </a:p>
          <a:p>
            <a:pPr lvl="0" rtl="0">
              <a:spcBef>
                <a:spcPts val="0"/>
              </a:spcBef>
              <a:buNone/>
            </a:pPr>
            <a:endParaRPr/>
          </a:p>
          <a:p>
            <a:pPr lvl="0" rtl="0">
              <a:spcBef>
                <a:spcPts val="0"/>
              </a:spcBef>
              <a:buNone/>
            </a:pPr>
            <a:r>
              <a:rPr lang="en-GB"/>
              <a:t>Alltså det måste få finnas en bredd. Det har League of Legends, men dom har också de problematiska fördelninggarna och objektifieringen av kvinnor.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b="1"/>
              <a:t>Manliga och kvinnliga karaktärer representeras olika</a:t>
            </a:r>
          </a:p>
          <a:p>
            <a:pPr marL="457200" lvl="0" indent="-228600" rtl="0">
              <a:lnSpc>
                <a:spcPct val="115000"/>
              </a:lnSpc>
              <a:spcBef>
                <a:spcPts val="0"/>
              </a:spcBef>
            </a:pPr>
            <a:r>
              <a:rPr lang="en-GB" b="1"/>
              <a:t>Kvinnliga karaktärer objektifieras och sexualiseras i högre utsträckning än män</a:t>
            </a:r>
          </a:p>
          <a:p>
            <a:pPr marL="457200" lvl="0" indent="-228600" rtl="0">
              <a:lnSpc>
                <a:spcPct val="115000"/>
              </a:lnSpc>
              <a:spcBef>
                <a:spcPts val="0"/>
              </a:spcBef>
            </a:pPr>
            <a:r>
              <a:rPr lang="en-GB" b="1"/>
              <a:t>Kvinnliga karaktärer “måste alltid vara snygga” och representeras inte som “fula” eller “dumma” så som manliga karaktärer gör</a:t>
            </a:r>
          </a:p>
          <a:p>
            <a:pPr marL="457200" lvl="0" indent="-228600" rtl="0">
              <a:lnSpc>
                <a:spcPct val="115000"/>
              </a:lnSpc>
              <a:spcBef>
                <a:spcPts val="0"/>
              </a:spcBef>
            </a:pPr>
            <a:r>
              <a:rPr lang="en-GB" b="1"/>
              <a:t>Detta leder till en obalanserad bild av män och kvinnor i vårt samhälle</a:t>
            </a:r>
          </a:p>
          <a:p>
            <a:pPr marL="457200" lvl="0" indent="-228600" rtl="0">
              <a:lnSpc>
                <a:spcPct val="115000"/>
              </a:lnSpc>
              <a:spcBef>
                <a:spcPts val="0"/>
              </a:spcBef>
            </a:pPr>
            <a:r>
              <a:rPr lang="en-GB" b="1"/>
              <a:t>Denna kvinnliga representation är inte unik för LoL eller datorspel</a:t>
            </a:r>
          </a:p>
          <a:p>
            <a:pPr marL="0" lvl="0" indent="0" rtl="0">
              <a:lnSpc>
                <a:spcPct val="115000"/>
              </a:lnSpc>
              <a:spcBef>
                <a:spcPts val="0"/>
              </a:spcBef>
              <a:buNone/>
            </a:pPr>
            <a:endParaRPr/>
          </a:p>
          <a:p>
            <a:pPr marL="0" lvl="0" indent="0" rtl="0">
              <a:lnSpc>
                <a:spcPct val="115000"/>
              </a:lnSpc>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uppgift:</a:t>
            </a:r>
          </a:p>
          <a:p>
            <a:pPr marL="0" lvl="0" indent="0" rtl="0">
              <a:lnSpc>
                <a:spcPct val="115000"/>
              </a:lnSpc>
              <a:spcBef>
                <a:spcPts val="0"/>
              </a:spcBef>
              <a:buNone/>
            </a:pPr>
            <a:r>
              <a:rPr lang="en-GB"/>
              <a:t>Välj en kvinnlig karaktär från LoL och analysera och resonera kring karaktärens representation.</a:t>
            </a:r>
          </a:p>
          <a:p>
            <a:pPr marL="0" lvl="0" indent="0" rtl="0">
              <a:lnSpc>
                <a:spcPct val="115000"/>
              </a:lnSpc>
              <a:spcBef>
                <a:spcPts val="0"/>
              </a:spcBef>
              <a:buNone/>
            </a:pPr>
            <a:endParaRPr/>
          </a:p>
          <a:p>
            <a:pPr marL="0" lvl="0" indent="0" rtl="0">
              <a:lnSpc>
                <a:spcPct val="115000"/>
              </a:lnSpc>
              <a:spcBef>
                <a:spcPts val="0"/>
              </a:spcBef>
              <a:buNone/>
            </a:pPr>
            <a:r>
              <a:rPr lang="en-GB"/>
              <a:t>All info om champions hittar ni på denna länk: www.leageoflegends.wikia.com/wiki/</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AutoNum type="alphaUcPeriod"/>
            </a:pPr>
            <a:r>
              <a:rPr lang="en-GB" b="1"/>
              <a:t>Analysera hur karaktären framställs i följande avseenden:</a:t>
            </a:r>
          </a:p>
          <a:p>
            <a:pPr marL="914400" lvl="0" indent="-228600" rtl="0">
              <a:lnSpc>
                <a:spcPct val="115000"/>
              </a:lnSpc>
              <a:spcBef>
                <a:spcPts val="0"/>
              </a:spcBef>
              <a:buChar char="○"/>
            </a:pPr>
            <a:r>
              <a:rPr lang="en-GB" b="1"/>
              <a:t>Utseende</a:t>
            </a:r>
          </a:p>
          <a:p>
            <a:pPr marL="914400" lvl="0" indent="-228600" rtl="0">
              <a:lnSpc>
                <a:spcPct val="115000"/>
              </a:lnSpc>
              <a:spcBef>
                <a:spcPts val="0"/>
              </a:spcBef>
              <a:buChar char="○"/>
            </a:pPr>
            <a:r>
              <a:rPr lang="en-GB" b="1"/>
              <a:t>Biografi</a:t>
            </a:r>
          </a:p>
          <a:p>
            <a:pPr marL="914400" lvl="0" indent="-228600" rtl="0">
              <a:lnSpc>
                <a:spcPct val="115000"/>
              </a:lnSpc>
              <a:spcBef>
                <a:spcPts val="0"/>
              </a:spcBef>
              <a:buChar char="○"/>
            </a:pPr>
            <a:r>
              <a:rPr lang="en-GB" b="1"/>
              <a:t>Förmågor</a:t>
            </a:r>
          </a:p>
          <a:p>
            <a:pPr marL="914400" lvl="0" indent="-228600" rtl="0">
              <a:lnSpc>
                <a:spcPct val="115000"/>
              </a:lnSpc>
              <a:spcBef>
                <a:spcPts val="0"/>
              </a:spcBef>
              <a:buChar char="○"/>
            </a:pPr>
            <a:r>
              <a:rPr lang="en-GB" b="1"/>
              <a:t>Voice acting</a:t>
            </a:r>
          </a:p>
          <a:p>
            <a:pPr lvl="0" rtl="0">
              <a:lnSpc>
                <a:spcPct val="115000"/>
              </a:lnSpc>
              <a:spcBef>
                <a:spcPts val="0"/>
              </a:spcBef>
              <a:buNone/>
            </a:pPr>
            <a:endParaRPr b="1"/>
          </a:p>
          <a:p>
            <a:pPr marL="457200" lvl="0" indent="-228600" rtl="0">
              <a:lnSpc>
                <a:spcPct val="115000"/>
              </a:lnSpc>
              <a:spcBef>
                <a:spcPts val="0"/>
              </a:spcBef>
              <a:buAutoNum type="alphaUcPeriod"/>
            </a:pPr>
            <a:r>
              <a:rPr lang="en-GB" b="1"/>
              <a:t>Skulle en karaktär av det motsatta könet vara representerade på samma sätt? </a:t>
            </a:r>
            <a:br>
              <a:rPr lang="en-GB" b="1"/>
            </a:br>
            <a:r>
              <a:rPr lang="en-GB" b="1"/>
              <a:t>Vad finns det för skillnader?</a:t>
            </a:r>
          </a:p>
          <a:p>
            <a:pPr marL="0" lvl="0" indent="0" rtl="0">
              <a:lnSpc>
                <a:spcPct val="115000"/>
              </a:lnSpc>
              <a:spcBef>
                <a:spcPts val="0"/>
              </a:spcBef>
              <a:buNone/>
            </a:pPr>
            <a:endParaRPr b="1"/>
          </a:p>
          <a:p>
            <a:pPr marL="0" lvl="0" indent="0" rtl="0">
              <a:lnSpc>
                <a:spcPct val="115000"/>
              </a:lnSpc>
              <a:spcBef>
                <a:spcPts val="0"/>
              </a:spcBef>
              <a:buNone/>
            </a:pP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AutoNum type="alphaUcPeriod" startAt="3"/>
            </a:pPr>
            <a:r>
              <a:rPr lang="en-GB" b="1"/>
              <a:t>Resonera kring varför det är problematiskt att kvinnliga karaktärer sexualiseras?</a:t>
            </a:r>
          </a:p>
          <a:p>
            <a:pPr lvl="0" rtl="0">
              <a:lnSpc>
                <a:spcPct val="115000"/>
              </a:lnSpc>
              <a:spcBef>
                <a:spcPts val="0"/>
              </a:spcBef>
              <a:buNone/>
            </a:pPr>
            <a:endParaRPr b="1"/>
          </a:p>
          <a:p>
            <a:pPr marL="457200" lvl="0" indent="-228600" rtl="0">
              <a:lnSpc>
                <a:spcPct val="115000"/>
              </a:lnSpc>
              <a:spcBef>
                <a:spcPts val="0"/>
              </a:spcBef>
              <a:buAutoNum type="alphaUcPeriod" startAt="3"/>
            </a:pPr>
            <a:r>
              <a:rPr lang="en-GB" b="1"/>
              <a:t>Ge exempel på hur din karaktär hade kunnat förändras för att inte falla under de negativa stereotypa rollerna för en kvinnlig karaktär.</a:t>
            </a:r>
          </a:p>
          <a:p>
            <a:pPr lvl="0" rtl="0">
              <a:lnSpc>
                <a:spcPct val="115000"/>
              </a:lnSpc>
              <a:spcBef>
                <a:spcPts val="0"/>
              </a:spcBef>
              <a:buNone/>
            </a:pPr>
            <a:endParaRPr b="1"/>
          </a:p>
          <a:p>
            <a:pPr marL="457200" lvl="0" indent="-228600" rtl="0">
              <a:lnSpc>
                <a:spcPct val="115000"/>
              </a:lnSpc>
              <a:spcBef>
                <a:spcPts val="0"/>
              </a:spcBef>
              <a:buAutoNum type="alphaUcPeriod" startAt="3"/>
            </a:pPr>
            <a:r>
              <a:rPr lang="en-GB" b="1"/>
              <a:t>Visa exempel på liknande representation för kvinnor i annan mediaform, t.ex. film och böcker.</a:t>
            </a:r>
          </a:p>
          <a:p>
            <a:pPr lvl="0" rtl="0">
              <a:lnSpc>
                <a:spcPct val="115000"/>
              </a:lnSpc>
              <a:spcBef>
                <a:spcPts val="0"/>
              </a:spcBef>
              <a:buNone/>
            </a:pPr>
            <a:endParaRPr b="1"/>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Och bra kvinnlig representation är när karaktärerna inte hamnar i diken som normalt bara kvinnliga karaktärer hamnar. Alltså kanske inte är sexualiserad, kan vara stark eller töntig eller ful</a:t>
            </a:r>
          </a:p>
          <a:p>
            <a:pPr marL="457200" lvl="0" indent="-228600" rtl="0">
              <a:lnSpc>
                <a:spcPct val="115000"/>
              </a:lnSpc>
              <a:spcBef>
                <a:spcPts val="0"/>
              </a:spcBef>
            </a:pPr>
            <a:r>
              <a:rPr lang="en-GB"/>
              <a:t>Vi ska ta en titt på några sådana</a:t>
            </a:r>
          </a:p>
          <a:p>
            <a:pPr marL="457200" lvl="0" indent="-228600" rtl="0">
              <a:lnSpc>
                <a:spcPct val="115000"/>
              </a:lnSpc>
              <a:spcBef>
                <a:spcPts val="0"/>
              </a:spcBef>
            </a:pPr>
            <a:endParaRPr/>
          </a:p>
          <a:p>
            <a:pPr marL="0" lvl="0" indent="0" rtl="0">
              <a:lnSpc>
                <a:spcPct val="115000"/>
              </a:lnSpc>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Skapare: Riot Games</a:t>
            </a:r>
          </a:p>
          <a:p>
            <a:pPr marL="457200" lvl="0" indent="-228600">
              <a:spcBef>
                <a:spcPts val="0"/>
              </a:spcBef>
            </a:pPr>
            <a:r>
              <a:rPr lang="en-GB" b="1"/>
              <a:t>Släpptes 2009</a:t>
            </a:r>
          </a:p>
          <a:p>
            <a:pPr marL="457200" lvl="0" indent="-228600">
              <a:spcBef>
                <a:spcPts val="0"/>
              </a:spcBef>
            </a:pPr>
            <a:r>
              <a:rPr lang="en-GB" b="1"/>
              <a:t>14 miljoner dagliga spelare (2016)</a:t>
            </a:r>
          </a:p>
          <a:p>
            <a:pPr marL="457200" lvl="0" indent="-228600" rtl="0">
              <a:spcBef>
                <a:spcPts val="0"/>
              </a:spcBef>
            </a:pPr>
            <a:r>
              <a:rPr lang="en-GB" b="1"/>
              <a:t>MOBA (Multiplayer Online Battle Arena)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Spelästter är då spelare mot spelare och man spelar online</a:t>
            </a:r>
          </a:p>
          <a:p>
            <a:pPr lvl="0" rtl="0">
              <a:spcBef>
                <a:spcPts val="0"/>
              </a:spcBef>
              <a:buNone/>
            </a:pPr>
            <a:endParaRPr/>
          </a:p>
          <a:p>
            <a:pPr marL="457200" lvl="0" indent="-228600" rtl="0">
              <a:spcBef>
                <a:spcPts val="0"/>
              </a:spcBef>
              <a:buChar char="●"/>
            </a:pPr>
            <a:r>
              <a:rPr lang="en-GB" b="1"/>
              <a:t>Vi har 2 lag mot varandra, det blå laget mot det röda laget.</a:t>
            </a:r>
          </a:p>
          <a:p>
            <a:pPr marL="914400" lvl="1" indent="-228600" rtl="0">
              <a:spcBef>
                <a:spcPts val="0"/>
              </a:spcBef>
              <a:buChar char="○"/>
            </a:pPr>
            <a:r>
              <a:rPr lang="en-GB" b="1"/>
              <a:t>Man spelar 5 spelare mot 5 spelare</a:t>
            </a:r>
          </a:p>
          <a:p>
            <a:pPr marL="914400" lvl="1" indent="-228600" rtl="0">
              <a:spcBef>
                <a:spcPts val="0"/>
              </a:spcBef>
              <a:buChar char="○"/>
            </a:pPr>
            <a:r>
              <a:rPr lang="en-GB"/>
              <a:t>Varje spelare representeras av en hjälte, en Champion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Spelarna väljer vilken champion dom vill spela</a:t>
            </a:r>
          </a:p>
          <a:p>
            <a:pPr lvl="0" rtl="0">
              <a:spcBef>
                <a:spcPts val="0"/>
              </a:spcBef>
              <a:buNone/>
            </a:pPr>
            <a:r>
              <a:rPr lang="en-GB"/>
              <a:t>Varje champion är unik och har 5 förmågor (abilities)</a:t>
            </a:r>
          </a:p>
          <a:p>
            <a:pPr lvl="0" rtl="0">
              <a:spcBef>
                <a:spcPts val="0"/>
              </a:spcBef>
              <a:buNone/>
            </a:pPr>
            <a:r>
              <a:rPr lang="en-GB"/>
              <a:t>Förenklat så gör förmågor t.ex.</a:t>
            </a:r>
          </a:p>
          <a:p>
            <a:pPr marL="457200" lvl="0" indent="-228600" rtl="0">
              <a:spcBef>
                <a:spcPts val="0"/>
              </a:spcBef>
            </a:pPr>
            <a:r>
              <a:rPr lang="en-GB"/>
              <a:t>Skada på motståndaren</a:t>
            </a:r>
          </a:p>
          <a:p>
            <a:pPr marL="457200" lvl="0" indent="-228600" rtl="0">
              <a:spcBef>
                <a:spcPts val="0"/>
              </a:spcBef>
            </a:pPr>
            <a:r>
              <a:rPr lang="en-GB"/>
              <a:t>Låser fast motståndare</a:t>
            </a:r>
          </a:p>
          <a:p>
            <a:pPr marL="457200" lvl="0" indent="-228600" rtl="0">
              <a:spcBef>
                <a:spcPts val="0"/>
              </a:spcBef>
            </a:pPr>
            <a:r>
              <a:rPr lang="en-GB"/>
              <a:t>Gör så att din champion springer snabbt</a:t>
            </a:r>
          </a:p>
          <a:p>
            <a:pPr marL="457200" lvl="0" indent="-228600" rtl="0">
              <a:spcBef>
                <a:spcPts val="0"/>
              </a:spcBef>
            </a:pPr>
            <a:r>
              <a:rPr lang="en-GB"/>
              <a:t>Ge liv till dig själv eller lagkamrater</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Såhär ser banan ut där matchen spelas</a:t>
            </a:r>
          </a:p>
          <a:p>
            <a:pPr marL="457200" lvl="0" indent="-228600" rtl="0">
              <a:spcBef>
                <a:spcPts val="0"/>
              </a:spcBef>
              <a:buChar char="●"/>
            </a:pPr>
            <a:r>
              <a:rPr lang="en-GB"/>
              <a:t>Vi har de två lagen, blå och röda laget</a:t>
            </a:r>
          </a:p>
          <a:p>
            <a:pPr marL="457200" lvl="0" indent="-228600" rtl="0">
              <a:spcBef>
                <a:spcPts val="0"/>
              </a:spcBef>
              <a:buChar char="●"/>
            </a:pPr>
            <a:r>
              <a:rPr lang="en-GB"/>
              <a:t>De två lagen börjar matchen på respektive sida och huvuduppgiften är att ta sig över till motståndarnas halva och där förstöra deras “huvudbyggnad” som kallas för </a:t>
            </a:r>
            <a:r>
              <a:rPr lang="en-GB" b="1"/>
              <a:t>Nexus</a:t>
            </a:r>
          </a:p>
          <a:p>
            <a:pPr marL="457200" lvl="0" indent="-228600" rtl="0">
              <a:spcBef>
                <a:spcPts val="0"/>
              </a:spcBef>
              <a:buChar char="●"/>
            </a:pPr>
            <a:r>
              <a:rPr lang="en-GB"/>
              <a:t>Genom spelets gång får champions “XP” (erfarenhet) och kan på så vis utvecklas och bli starkare. Och genom att döda så kallade minions som är datorstyrda enheter så kan spelaren också samla på sig guld som används för att köpa föremål som gör sin champion starkare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GB" b="1"/>
              <a:t>En match tar mellan 20-45 min</a:t>
            </a:r>
          </a:p>
          <a:p>
            <a:pPr marL="457200" lvl="0" indent="-228600" rtl="0">
              <a:spcBef>
                <a:spcPts val="0"/>
              </a:spcBef>
              <a:buChar char="●"/>
            </a:pPr>
            <a:r>
              <a:rPr lang="en-GB" b="1"/>
              <a:t>Det finns 130 olika hjältar att spela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1"/>
                </a:solidFill>
                <a:latin typeface="Proxima Nova"/>
                <a:ea typeface="Proxima Nova"/>
                <a:cs typeface="Proxima Nova"/>
                <a:sym typeface="Proxima Nova"/>
              </a:rPr>
              <a:t>‹#›</a:t>
            </a:fld>
            <a:endParaRPr lang="en-GB"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p14:dur="200">
        <p:fade/>
      </p:transition>
    </mc:Choice>
    <mc:Fallback>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11.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32450" y="345843"/>
            <a:ext cx="8279100" cy="4090800"/>
          </a:xfrm>
          <a:prstGeom prst="rect">
            <a:avLst/>
          </a:prstGeom>
        </p:spPr>
        <p:txBody>
          <a:bodyPr lIns="91425" tIns="91425" rIns="91425" bIns="91425" anchor="ctr" anchorCtr="0">
            <a:noAutofit/>
          </a:bodyPr>
          <a:lstStyle/>
          <a:p>
            <a:pPr lvl="0" algn="ctr" rtl="0">
              <a:spcBef>
                <a:spcPts val="0"/>
              </a:spcBef>
              <a:buNone/>
            </a:pPr>
            <a:r>
              <a:rPr lang="en-GB" sz="7200" b="1">
                <a:solidFill>
                  <a:srgbClr val="FFFFFF"/>
                </a:solidFill>
              </a:rPr>
              <a:t>vad är en hjälte?</a:t>
            </a:r>
          </a:p>
        </p:txBody>
      </p:sp>
      <p:sp>
        <p:nvSpPr>
          <p:cNvPr id="60" name="Shape 60"/>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311700" y="1859750"/>
            <a:ext cx="2808000" cy="1959000"/>
          </a:xfrm>
          <a:prstGeom prst="rect">
            <a:avLst/>
          </a:prstGeom>
        </p:spPr>
        <p:txBody>
          <a:bodyPr lIns="91425" tIns="91425" rIns="91425" bIns="91425" anchor="t" anchorCtr="0">
            <a:noAutofit/>
          </a:bodyPr>
          <a:lstStyle/>
          <a:p>
            <a:pPr marL="457200" lvl="0" indent="-342900" rtl="0">
              <a:spcBef>
                <a:spcPts val="0"/>
              </a:spcBef>
              <a:buClr>
                <a:srgbClr val="666666"/>
              </a:buClr>
              <a:buSzPct val="100000"/>
            </a:pPr>
            <a:r>
              <a:rPr lang="en-GB" sz="1800">
                <a:solidFill>
                  <a:srgbClr val="666666"/>
                </a:solidFill>
              </a:rPr>
              <a:t>Hjälper laget</a:t>
            </a:r>
          </a:p>
          <a:p>
            <a:pPr marL="457200" lvl="0" indent="-342900" rtl="0">
              <a:spcBef>
                <a:spcPts val="0"/>
              </a:spcBef>
              <a:buClr>
                <a:srgbClr val="666666"/>
              </a:buClr>
              <a:buSzPct val="100000"/>
            </a:pPr>
            <a:r>
              <a:rPr lang="en-GB" sz="1800">
                <a:solidFill>
                  <a:srgbClr val="666666"/>
                </a:solidFill>
              </a:rPr>
              <a:t>Kan ge laget liv</a:t>
            </a:r>
          </a:p>
          <a:p>
            <a:pPr marL="457200" lvl="0" indent="-342900" rtl="0">
              <a:spcBef>
                <a:spcPts val="0"/>
              </a:spcBef>
              <a:buClr>
                <a:srgbClr val="666666"/>
              </a:buClr>
              <a:buSzPct val="100000"/>
            </a:pPr>
            <a:r>
              <a:rPr lang="en-GB" sz="1800">
                <a:solidFill>
                  <a:srgbClr val="666666"/>
                </a:solidFill>
              </a:rPr>
              <a:t>Sårbar</a:t>
            </a:r>
          </a:p>
          <a:p>
            <a:pPr marL="457200" lvl="0" indent="-342900" rtl="0">
              <a:spcBef>
                <a:spcPts val="0"/>
              </a:spcBef>
              <a:buClr>
                <a:srgbClr val="666666"/>
              </a:buClr>
              <a:buSzPct val="100000"/>
            </a:pPr>
            <a:r>
              <a:rPr lang="en-GB" sz="1800">
                <a:solidFill>
                  <a:srgbClr val="666666"/>
                </a:solidFill>
              </a:rPr>
              <a:t>Självuppoffrande</a:t>
            </a:r>
          </a:p>
        </p:txBody>
      </p:sp>
      <p:sp>
        <p:nvSpPr>
          <p:cNvPr id="130" name="Shape 130"/>
          <p:cNvSpPr txBox="1">
            <a:spLocks noGrp="1"/>
          </p:cNvSpPr>
          <p:nvPr>
            <p:ph type="title"/>
          </p:nvPr>
        </p:nvSpPr>
        <p:spPr>
          <a:xfrm>
            <a:off x="3168000" y="1334187"/>
            <a:ext cx="2808000" cy="755700"/>
          </a:xfrm>
          <a:prstGeom prst="rect">
            <a:avLst/>
          </a:prstGeom>
        </p:spPr>
        <p:txBody>
          <a:bodyPr lIns="91425" tIns="91425" rIns="91425" bIns="91425" anchor="t" anchorCtr="0">
            <a:noAutofit/>
          </a:bodyPr>
          <a:lstStyle/>
          <a:p>
            <a:pPr lvl="0" rtl="0">
              <a:spcBef>
                <a:spcPts val="0"/>
              </a:spcBef>
              <a:buNone/>
            </a:pPr>
            <a:r>
              <a:rPr lang="en-GB" sz="3000" b="1">
                <a:solidFill>
                  <a:srgbClr val="666666"/>
                </a:solidFill>
              </a:rPr>
              <a:t>Tank</a:t>
            </a:r>
          </a:p>
        </p:txBody>
      </p:sp>
      <p:sp>
        <p:nvSpPr>
          <p:cNvPr id="131" name="Shape 131"/>
          <p:cNvSpPr txBox="1">
            <a:spLocks noGrp="1"/>
          </p:cNvSpPr>
          <p:nvPr>
            <p:ph type="body" idx="1"/>
          </p:nvPr>
        </p:nvSpPr>
        <p:spPr>
          <a:xfrm>
            <a:off x="3168000" y="1859760"/>
            <a:ext cx="2808000" cy="1959000"/>
          </a:xfrm>
          <a:prstGeom prst="rect">
            <a:avLst/>
          </a:prstGeom>
        </p:spPr>
        <p:txBody>
          <a:bodyPr lIns="91425" tIns="91425" rIns="91425" bIns="91425" anchor="t" anchorCtr="0">
            <a:noAutofit/>
          </a:bodyPr>
          <a:lstStyle/>
          <a:p>
            <a:pPr marL="457200" lvl="0" indent="-342900" rtl="0">
              <a:spcBef>
                <a:spcPts val="0"/>
              </a:spcBef>
              <a:buClr>
                <a:srgbClr val="666666"/>
              </a:buClr>
              <a:buSzPct val="100000"/>
            </a:pPr>
            <a:r>
              <a:rPr lang="en-GB" sz="1800">
                <a:solidFill>
                  <a:srgbClr val="666666"/>
                </a:solidFill>
              </a:rPr>
              <a:t>Stark</a:t>
            </a:r>
          </a:p>
          <a:p>
            <a:pPr marL="457200" lvl="0" indent="-342900" rtl="0">
              <a:spcBef>
                <a:spcPts val="0"/>
              </a:spcBef>
              <a:buClr>
                <a:srgbClr val="666666"/>
              </a:buClr>
              <a:buSzPct val="100000"/>
            </a:pPr>
            <a:r>
              <a:rPr lang="en-GB" sz="1800">
                <a:solidFill>
                  <a:srgbClr val="666666"/>
                </a:solidFill>
              </a:rPr>
              <a:t>Tål mycket skada</a:t>
            </a:r>
          </a:p>
          <a:p>
            <a:pPr marL="457200" lvl="0" indent="-342900" rtl="0">
              <a:spcBef>
                <a:spcPts val="0"/>
              </a:spcBef>
              <a:buClr>
                <a:srgbClr val="666666"/>
              </a:buClr>
              <a:buSzPct val="100000"/>
            </a:pPr>
            <a:r>
              <a:rPr lang="en-GB" sz="1800">
                <a:solidFill>
                  <a:srgbClr val="666666"/>
                </a:solidFill>
              </a:rPr>
              <a:t>Tuff</a:t>
            </a:r>
          </a:p>
          <a:p>
            <a:pPr marL="457200" lvl="0" indent="-342900" rtl="0">
              <a:spcBef>
                <a:spcPts val="0"/>
              </a:spcBef>
              <a:buClr>
                <a:srgbClr val="666666"/>
              </a:buClr>
              <a:buSzPct val="100000"/>
            </a:pPr>
            <a:r>
              <a:rPr lang="en-GB" sz="1800">
                <a:solidFill>
                  <a:srgbClr val="666666"/>
                </a:solidFill>
              </a:rPr>
              <a:t>Mitt i fighten</a:t>
            </a:r>
          </a:p>
        </p:txBody>
      </p:sp>
      <p:sp>
        <p:nvSpPr>
          <p:cNvPr id="132" name="Shape 132"/>
          <p:cNvSpPr txBox="1">
            <a:spLocks noGrp="1"/>
          </p:cNvSpPr>
          <p:nvPr>
            <p:ph type="title"/>
          </p:nvPr>
        </p:nvSpPr>
        <p:spPr>
          <a:xfrm>
            <a:off x="6024300" y="1334187"/>
            <a:ext cx="2808000" cy="755700"/>
          </a:xfrm>
          <a:prstGeom prst="rect">
            <a:avLst/>
          </a:prstGeom>
        </p:spPr>
        <p:txBody>
          <a:bodyPr lIns="91425" tIns="91425" rIns="91425" bIns="91425" anchor="t" anchorCtr="0">
            <a:noAutofit/>
          </a:bodyPr>
          <a:lstStyle/>
          <a:p>
            <a:pPr lvl="0" rtl="0">
              <a:spcBef>
                <a:spcPts val="0"/>
              </a:spcBef>
              <a:buNone/>
            </a:pPr>
            <a:r>
              <a:rPr lang="en-GB" sz="3000" b="1">
                <a:solidFill>
                  <a:srgbClr val="666666"/>
                </a:solidFill>
              </a:rPr>
              <a:t>Carry</a:t>
            </a:r>
          </a:p>
        </p:txBody>
      </p:sp>
      <p:sp>
        <p:nvSpPr>
          <p:cNvPr id="133" name="Shape 133"/>
          <p:cNvSpPr txBox="1">
            <a:spLocks noGrp="1"/>
          </p:cNvSpPr>
          <p:nvPr>
            <p:ph type="body" idx="1"/>
          </p:nvPr>
        </p:nvSpPr>
        <p:spPr>
          <a:xfrm>
            <a:off x="6024300" y="1859760"/>
            <a:ext cx="2808000" cy="1959000"/>
          </a:xfrm>
          <a:prstGeom prst="rect">
            <a:avLst/>
          </a:prstGeom>
        </p:spPr>
        <p:txBody>
          <a:bodyPr lIns="91425" tIns="91425" rIns="91425" bIns="91425" anchor="t" anchorCtr="0">
            <a:noAutofit/>
          </a:bodyPr>
          <a:lstStyle/>
          <a:p>
            <a:pPr marL="457200" lvl="0" indent="-342900" rtl="0">
              <a:spcBef>
                <a:spcPts val="0"/>
              </a:spcBef>
              <a:buClr>
                <a:srgbClr val="666666"/>
              </a:buClr>
              <a:buSzPct val="100000"/>
            </a:pPr>
            <a:r>
              <a:rPr lang="en-GB" sz="1800">
                <a:solidFill>
                  <a:srgbClr val="666666"/>
                </a:solidFill>
              </a:rPr>
              <a:t>Svag i början</a:t>
            </a:r>
          </a:p>
          <a:p>
            <a:pPr marL="457200" lvl="0" indent="-342900" rtl="0">
              <a:spcBef>
                <a:spcPts val="0"/>
              </a:spcBef>
              <a:buClr>
                <a:srgbClr val="666666"/>
              </a:buClr>
              <a:buSzPct val="100000"/>
            </a:pPr>
            <a:r>
              <a:rPr lang="en-GB" sz="1800">
                <a:solidFill>
                  <a:srgbClr val="666666"/>
                </a:solidFill>
              </a:rPr>
              <a:t>Måste få farm</a:t>
            </a:r>
          </a:p>
          <a:p>
            <a:pPr marL="457200" lvl="0" indent="-342900" rtl="0">
              <a:spcBef>
                <a:spcPts val="0"/>
              </a:spcBef>
              <a:buClr>
                <a:srgbClr val="666666"/>
              </a:buClr>
              <a:buSzPct val="100000"/>
            </a:pPr>
            <a:r>
              <a:rPr lang="en-GB" sz="1800">
                <a:solidFill>
                  <a:srgbClr val="666666"/>
                </a:solidFill>
              </a:rPr>
              <a:t>Behöver hjälp av laget för att få farm</a:t>
            </a:r>
          </a:p>
          <a:p>
            <a:pPr marL="457200" lvl="0" indent="-342900" rtl="0">
              <a:spcBef>
                <a:spcPts val="0"/>
              </a:spcBef>
              <a:buClr>
                <a:srgbClr val="666666"/>
              </a:buClr>
              <a:buSzPct val="100000"/>
            </a:pPr>
            <a:r>
              <a:rPr lang="en-GB" sz="1800">
                <a:solidFill>
                  <a:srgbClr val="666666"/>
                </a:solidFill>
              </a:rPr>
              <a:t>Kan tillslut bli OP</a:t>
            </a:r>
          </a:p>
        </p:txBody>
      </p:sp>
      <p:sp>
        <p:nvSpPr>
          <p:cNvPr id="134" name="Shape 134"/>
          <p:cNvSpPr txBox="1">
            <a:spLocks noGrp="1"/>
          </p:cNvSpPr>
          <p:nvPr>
            <p:ph type="title"/>
          </p:nvPr>
        </p:nvSpPr>
        <p:spPr>
          <a:xfrm>
            <a:off x="360000" y="1334187"/>
            <a:ext cx="2808000" cy="755700"/>
          </a:xfrm>
          <a:prstGeom prst="rect">
            <a:avLst/>
          </a:prstGeom>
        </p:spPr>
        <p:txBody>
          <a:bodyPr lIns="91425" tIns="91425" rIns="91425" bIns="91425" anchor="t" anchorCtr="0">
            <a:noAutofit/>
          </a:bodyPr>
          <a:lstStyle/>
          <a:p>
            <a:pPr lvl="0" rtl="0">
              <a:spcBef>
                <a:spcPts val="0"/>
              </a:spcBef>
              <a:buNone/>
            </a:pPr>
            <a:r>
              <a:rPr lang="en-GB" sz="3000" b="1">
                <a:solidFill>
                  <a:srgbClr val="666666"/>
                </a:solidFill>
              </a:rPr>
              <a:t>Support</a:t>
            </a:r>
          </a:p>
        </p:txBody>
      </p:sp>
      <p:pic>
        <p:nvPicPr>
          <p:cNvPr id="135" name="Shape 135"/>
          <p:cNvPicPr preferRelativeResize="0"/>
          <p:nvPr/>
        </p:nvPicPr>
        <p:blipFill>
          <a:blip r:embed="rId3">
            <a:alphaModFix/>
          </a:blip>
          <a:stretch>
            <a:fillRect/>
          </a:stretch>
        </p:blipFill>
        <p:spPr>
          <a:xfrm>
            <a:off x="6880425" y="4029575"/>
            <a:ext cx="2104276" cy="964025"/>
          </a:xfrm>
          <a:prstGeom prst="rect">
            <a:avLst/>
          </a:prstGeom>
          <a:noFill/>
          <a:ln>
            <a:noFill/>
          </a:ln>
        </p:spPr>
      </p:pic>
      <p:sp>
        <p:nvSpPr>
          <p:cNvPr id="136" name="Shape 13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2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200"/>
                                        <p:tgtEl>
                                          <p:spTgt spid="1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9">
                                            <p:txEl>
                                              <p:pRg st="0" end="0"/>
                                            </p:txEl>
                                          </p:spTgt>
                                        </p:tgtEl>
                                        <p:attrNameLst>
                                          <p:attrName>style.visibility</p:attrName>
                                        </p:attrNameLst>
                                      </p:cBhvr>
                                      <p:to>
                                        <p:strVal val="visible"/>
                                      </p:to>
                                    </p:set>
                                    <p:animEffect transition="in" filter="fade">
                                      <p:cBhvr>
                                        <p:cTn id="22" dur="200"/>
                                        <p:tgtEl>
                                          <p:spTgt spid="12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xEl>
                                              <p:pRg st="1" end="1"/>
                                            </p:txEl>
                                          </p:spTgt>
                                        </p:tgtEl>
                                        <p:attrNameLst>
                                          <p:attrName>style.visibility</p:attrName>
                                        </p:attrNameLst>
                                      </p:cBhvr>
                                      <p:to>
                                        <p:strVal val="visible"/>
                                      </p:to>
                                    </p:set>
                                    <p:animEffect transition="in" filter="fade">
                                      <p:cBhvr>
                                        <p:cTn id="27" dur="200"/>
                                        <p:tgtEl>
                                          <p:spTgt spid="1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9">
                                            <p:txEl>
                                              <p:pRg st="2" end="2"/>
                                            </p:txEl>
                                          </p:spTgt>
                                        </p:tgtEl>
                                        <p:attrNameLst>
                                          <p:attrName>style.visibility</p:attrName>
                                        </p:attrNameLst>
                                      </p:cBhvr>
                                      <p:to>
                                        <p:strVal val="visible"/>
                                      </p:to>
                                    </p:set>
                                    <p:animEffect transition="in" filter="fade">
                                      <p:cBhvr>
                                        <p:cTn id="32" dur="200"/>
                                        <p:tgtEl>
                                          <p:spTgt spid="12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9">
                                            <p:txEl>
                                              <p:pRg st="3" end="3"/>
                                            </p:txEl>
                                          </p:spTgt>
                                        </p:tgtEl>
                                        <p:attrNameLst>
                                          <p:attrName>style.visibility</p:attrName>
                                        </p:attrNameLst>
                                      </p:cBhvr>
                                      <p:to>
                                        <p:strVal val="visible"/>
                                      </p:to>
                                    </p:set>
                                    <p:animEffect transition="in" filter="fade">
                                      <p:cBhvr>
                                        <p:cTn id="37" dur="200"/>
                                        <p:tgtEl>
                                          <p:spTgt spid="12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1">
                                            <p:txEl>
                                              <p:pRg st="0" end="0"/>
                                            </p:txEl>
                                          </p:spTgt>
                                        </p:tgtEl>
                                        <p:attrNameLst>
                                          <p:attrName>style.visibility</p:attrName>
                                        </p:attrNameLst>
                                      </p:cBhvr>
                                      <p:to>
                                        <p:strVal val="visible"/>
                                      </p:to>
                                    </p:set>
                                    <p:animEffect transition="in" filter="fade">
                                      <p:cBhvr>
                                        <p:cTn id="42" dur="200"/>
                                        <p:tgtEl>
                                          <p:spTgt spid="13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1">
                                            <p:txEl>
                                              <p:pRg st="1" end="1"/>
                                            </p:txEl>
                                          </p:spTgt>
                                        </p:tgtEl>
                                        <p:attrNameLst>
                                          <p:attrName>style.visibility</p:attrName>
                                        </p:attrNameLst>
                                      </p:cBhvr>
                                      <p:to>
                                        <p:strVal val="visible"/>
                                      </p:to>
                                    </p:set>
                                    <p:animEffect transition="in" filter="fade">
                                      <p:cBhvr>
                                        <p:cTn id="47" dur="200"/>
                                        <p:tgtEl>
                                          <p:spTgt spid="13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1">
                                            <p:txEl>
                                              <p:pRg st="2" end="2"/>
                                            </p:txEl>
                                          </p:spTgt>
                                        </p:tgtEl>
                                        <p:attrNameLst>
                                          <p:attrName>style.visibility</p:attrName>
                                        </p:attrNameLst>
                                      </p:cBhvr>
                                      <p:to>
                                        <p:strVal val="visible"/>
                                      </p:to>
                                    </p:set>
                                    <p:animEffect transition="in" filter="fade">
                                      <p:cBhvr>
                                        <p:cTn id="52" dur="200"/>
                                        <p:tgtEl>
                                          <p:spTgt spid="131">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1">
                                            <p:txEl>
                                              <p:pRg st="3" end="3"/>
                                            </p:txEl>
                                          </p:spTgt>
                                        </p:tgtEl>
                                        <p:attrNameLst>
                                          <p:attrName>style.visibility</p:attrName>
                                        </p:attrNameLst>
                                      </p:cBhvr>
                                      <p:to>
                                        <p:strVal val="visible"/>
                                      </p:to>
                                    </p:set>
                                    <p:animEffect transition="in" filter="fade">
                                      <p:cBhvr>
                                        <p:cTn id="57" dur="200"/>
                                        <p:tgtEl>
                                          <p:spTgt spid="131">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33">
                                            <p:txEl>
                                              <p:pRg st="0" end="0"/>
                                            </p:txEl>
                                          </p:spTgt>
                                        </p:tgtEl>
                                        <p:attrNameLst>
                                          <p:attrName>style.visibility</p:attrName>
                                        </p:attrNameLst>
                                      </p:cBhvr>
                                      <p:to>
                                        <p:strVal val="visible"/>
                                      </p:to>
                                    </p:set>
                                    <p:animEffect transition="in" filter="fade">
                                      <p:cBhvr>
                                        <p:cTn id="62" dur="200"/>
                                        <p:tgtEl>
                                          <p:spTgt spid="133">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3">
                                            <p:txEl>
                                              <p:pRg st="1" end="1"/>
                                            </p:txEl>
                                          </p:spTgt>
                                        </p:tgtEl>
                                        <p:attrNameLst>
                                          <p:attrName>style.visibility</p:attrName>
                                        </p:attrNameLst>
                                      </p:cBhvr>
                                      <p:to>
                                        <p:strVal val="visible"/>
                                      </p:to>
                                    </p:set>
                                    <p:animEffect transition="in" filter="fade">
                                      <p:cBhvr>
                                        <p:cTn id="67" dur="200"/>
                                        <p:tgtEl>
                                          <p:spTgt spid="133">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3">
                                            <p:txEl>
                                              <p:pRg st="2" end="2"/>
                                            </p:txEl>
                                          </p:spTgt>
                                        </p:tgtEl>
                                        <p:attrNameLst>
                                          <p:attrName>style.visibility</p:attrName>
                                        </p:attrNameLst>
                                      </p:cBhvr>
                                      <p:to>
                                        <p:strVal val="visible"/>
                                      </p:to>
                                    </p:set>
                                    <p:animEffect transition="in" filter="fade">
                                      <p:cBhvr>
                                        <p:cTn id="72" dur="200"/>
                                        <p:tgtEl>
                                          <p:spTgt spid="133">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33">
                                            <p:txEl>
                                              <p:pRg st="3" end="3"/>
                                            </p:txEl>
                                          </p:spTgt>
                                        </p:tgtEl>
                                        <p:attrNameLst>
                                          <p:attrName>style.visibility</p:attrName>
                                        </p:attrNameLst>
                                      </p:cBhvr>
                                      <p:to>
                                        <p:strVal val="visible"/>
                                      </p:to>
                                    </p:set>
                                    <p:animEffect transition="in" filter="fade">
                                      <p:cBhvr>
                                        <p:cTn id="77" dur="200"/>
                                        <p:tgtEl>
                                          <p:spTgt spid="1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Shape 14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Pantheon</a:t>
            </a:r>
          </a:p>
        </p:txBody>
      </p:sp>
      <p:sp>
        <p:nvSpPr>
          <p:cNvPr id="144" name="Shape 14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LeBlanc</a:t>
            </a:r>
          </a:p>
        </p:txBody>
      </p:sp>
      <p:sp>
        <p:nvSpPr>
          <p:cNvPr id="153" name="Shape 15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Shape 16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Janna</a:t>
            </a:r>
          </a:p>
        </p:txBody>
      </p:sp>
      <p:sp>
        <p:nvSpPr>
          <p:cNvPr id="162" name="Shape 16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Shape 16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Ahri</a:t>
            </a:r>
          </a:p>
        </p:txBody>
      </p:sp>
      <p:sp>
        <p:nvSpPr>
          <p:cNvPr id="171" name="Shape 17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74" name="Shape 174"/>
          <p:cNvPicPr preferRelativeResize="0"/>
          <p:nvPr/>
        </p:nvPicPr>
        <p:blipFill>
          <a:blip r:embed="rId4">
            <a:alphaModFix/>
          </a:blip>
          <a:stretch>
            <a:fillRect/>
          </a:stretch>
        </p:blipFill>
        <p:spPr>
          <a:xfrm>
            <a:off x="311700" y="421871"/>
            <a:ext cx="609600" cy="609600"/>
          </a:xfrm>
          <a:prstGeom prst="rect">
            <a:avLst/>
          </a:prstGeom>
          <a:noFill/>
          <a:ln w="38100" cap="flat" cmpd="sng">
            <a:solidFill>
              <a:schemeClr val="tx2"/>
            </a:solidFill>
            <a:prstDash val="solid"/>
            <a:round/>
            <a:headEnd type="none" w="med" len="med"/>
            <a:tailEnd type="none" w="med" len="med"/>
          </a:ln>
        </p:spPr>
      </p:pic>
      <p:sp>
        <p:nvSpPr>
          <p:cNvPr id="175" name="Shape 175"/>
          <p:cNvSpPr/>
          <p:nvPr/>
        </p:nvSpPr>
        <p:spPr>
          <a:xfrm>
            <a:off x="1168425" y="385450"/>
            <a:ext cx="3071700" cy="1867200"/>
          </a:xfrm>
          <a:prstGeom prst="rect">
            <a:avLst/>
          </a:prstGeom>
          <a:solidFill>
            <a:schemeClr val="lt2"/>
          </a:solidFill>
          <a:ln w="952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2000" b="1" dirty="0">
                <a:solidFill>
                  <a:srgbClr val="434343"/>
                </a:solidFill>
                <a:latin typeface="Roboto"/>
                <a:ea typeface="Roboto"/>
                <a:cs typeface="Roboto"/>
                <a:sym typeface="Roboto"/>
              </a:rPr>
              <a:t>Charm</a:t>
            </a:r>
          </a:p>
          <a:p>
            <a:pPr lvl="0">
              <a:spcBef>
                <a:spcPts val="0"/>
              </a:spcBef>
              <a:buNone/>
            </a:pPr>
            <a:r>
              <a:rPr lang="en-GB" sz="1800" dirty="0" err="1">
                <a:solidFill>
                  <a:srgbClr val="434343"/>
                </a:solidFill>
                <a:latin typeface="Roboto"/>
                <a:ea typeface="Roboto"/>
                <a:cs typeface="Roboto"/>
                <a:sym typeface="Roboto"/>
              </a:rPr>
              <a:t>Ahri</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blåser</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en</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kyss</a:t>
            </a:r>
            <a:r>
              <a:rPr lang="en-GB" sz="1800" dirty="0">
                <a:solidFill>
                  <a:srgbClr val="434343"/>
                </a:solidFill>
                <a:latin typeface="Roboto"/>
                <a:ea typeface="Roboto"/>
                <a:cs typeface="Roboto"/>
                <a:sym typeface="Roboto"/>
              </a:rPr>
              <a:t> mot sin </a:t>
            </a:r>
            <a:r>
              <a:rPr lang="en-GB" sz="1800" dirty="0" err="1">
                <a:solidFill>
                  <a:srgbClr val="434343"/>
                </a:solidFill>
                <a:latin typeface="Roboto"/>
                <a:ea typeface="Roboto"/>
                <a:cs typeface="Roboto"/>
                <a:sym typeface="Roboto"/>
              </a:rPr>
              <a:t>motståndare</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och</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förstelnar</a:t>
            </a:r>
            <a:r>
              <a:rPr lang="en-GB" sz="1800" dirty="0">
                <a:solidFill>
                  <a:srgbClr val="434343"/>
                </a:solidFill>
                <a:latin typeface="Roboto"/>
                <a:ea typeface="Roboto"/>
                <a:cs typeface="Roboto"/>
                <a:sym typeface="Roboto"/>
              </a:rPr>
              <a:t> den. </a:t>
            </a:r>
            <a:r>
              <a:rPr lang="en-GB" sz="1800" dirty="0" err="1">
                <a:solidFill>
                  <a:srgbClr val="434343"/>
                </a:solidFill>
                <a:latin typeface="Roboto"/>
                <a:ea typeface="Roboto"/>
                <a:cs typeface="Roboto"/>
                <a:sym typeface="Roboto"/>
              </a:rPr>
              <a:t>Motståndaren</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blir</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förtrollad</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och</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går</a:t>
            </a:r>
            <a:r>
              <a:rPr lang="en-GB" sz="1800" dirty="0">
                <a:solidFill>
                  <a:srgbClr val="434343"/>
                </a:solidFill>
                <a:latin typeface="Roboto"/>
                <a:ea typeface="Roboto"/>
                <a:cs typeface="Roboto"/>
                <a:sym typeface="Roboto"/>
              </a:rPr>
              <a:t> </a:t>
            </a:r>
            <a:r>
              <a:rPr lang="en-GB" sz="1800" dirty="0" err="1">
                <a:solidFill>
                  <a:srgbClr val="434343"/>
                </a:solidFill>
                <a:latin typeface="Roboto"/>
                <a:ea typeface="Roboto"/>
                <a:cs typeface="Roboto"/>
                <a:sym typeface="Roboto"/>
              </a:rPr>
              <a:t>sakta</a:t>
            </a:r>
            <a:r>
              <a:rPr lang="en-GB" sz="1800" dirty="0">
                <a:solidFill>
                  <a:srgbClr val="434343"/>
                </a:solidFill>
                <a:latin typeface="Roboto"/>
                <a:ea typeface="Roboto"/>
                <a:cs typeface="Roboto"/>
                <a:sym typeface="Roboto"/>
              </a:rPr>
              <a:t> mot </a:t>
            </a:r>
            <a:r>
              <a:rPr lang="en-GB" sz="1800" dirty="0" err="1">
                <a:solidFill>
                  <a:srgbClr val="434343"/>
                </a:solidFill>
                <a:latin typeface="Roboto"/>
                <a:ea typeface="Roboto"/>
                <a:cs typeface="Roboto"/>
                <a:sym typeface="Roboto"/>
              </a:rPr>
              <a:t>Ahri</a:t>
            </a:r>
            <a:r>
              <a:rPr lang="en-GB" sz="1800" dirty="0">
                <a:solidFill>
                  <a:srgbClr val="434343"/>
                </a:solidFill>
                <a:latin typeface="Roboto"/>
                <a:ea typeface="Roboto"/>
                <a:cs typeface="Roboto"/>
                <a:sym typeface="Roboto"/>
              </a:rPr>
              <a:t>.</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
                                        <p:tgtEl>
                                          <p:spTgt spid="174"/>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3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Shape 18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Akali</a:t>
            </a:r>
          </a:p>
        </p:txBody>
      </p:sp>
      <p:sp>
        <p:nvSpPr>
          <p:cNvPr id="182" name="Shape 18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Shape 18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0" name="Shape 19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LeBlanc</a:t>
            </a:r>
          </a:p>
        </p:txBody>
      </p:sp>
      <p:sp>
        <p:nvSpPr>
          <p:cNvPr id="191" name="Shape 19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5500" b="1">
                <a:solidFill>
                  <a:srgbClr val="FFFFFF"/>
                </a:solidFill>
              </a:rPr>
              <a:t>karaktärer som sticker ut</a:t>
            </a:r>
          </a:p>
        </p:txBody>
      </p:sp>
      <p:sp>
        <p:nvSpPr>
          <p:cNvPr id="199" name="Shape 19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01" name="Shape 201"/>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Shape 206"/>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Gragas</a:t>
            </a:r>
          </a:p>
        </p:txBody>
      </p:sp>
      <p:sp>
        <p:nvSpPr>
          <p:cNvPr id="208" name="Shape 208"/>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0" name="Shape 210"/>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Shape 215"/>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6" name="Shape 216"/>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Singed</a:t>
            </a:r>
          </a:p>
        </p:txBody>
      </p:sp>
      <p:sp>
        <p:nvSpPr>
          <p:cNvPr id="217" name="Shape 217"/>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432450" y="345843"/>
            <a:ext cx="8279100" cy="4090800"/>
          </a:xfrm>
          <a:prstGeom prst="rect">
            <a:avLst/>
          </a:prstGeom>
        </p:spPr>
        <p:txBody>
          <a:bodyPr lIns="91425" tIns="91425" rIns="91425" bIns="91425" anchor="ctr" anchorCtr="0">
            <a:noAutofit/>
          </a:bodyPr>
          <a:lstStyle/>
          <a:p>
            <a:pPr lvl="0" algn="ctr" rtl="0">
              <a:spcBef>
                <a:spcPts val="0"/>
              </a:spcBef>
              <a:buNone/>
            </a:pPr>
            <a:r>
              <a:rPr lang="en-GB" sz="7200" b="1">
                <a:solidFill>
                  <a:srgbClr val="FFFFFF"/>
                </a:solidFill>
              </a:rPr>
              <a:t>kan vem som </a:t>
            </a:r>
          </a:p>
          <a:p>
            <a:pPr lvl="0" algn="ctr" rtl="0">
              <a:spcBef>
                <a:spcPts val="0"/>
              </a:spcBef>
              <a:buNone/>
            </a:pPr>
            <a:r>
              <a:rPr lang="en-GB" sz="7200" b="1">
                <a:solidFill>
                  <a:srgbClr val="FFFFFF"/>
                </a:solidFill>
              </a:rPr>
              <a:t>helst bli en hjälte?</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Shape 224"/>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5" name="Shape 225"/>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Dr. Mundo</a:t>
            </a:r>
          </a:p>
        </p:txBody>
      </p:sp>
      <p:sp>
        <p:nvSpPr>
          <p:cNvPr id="226" name="Shape 22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6880425" y="4029575"/>
            <a:ext cx="2104276" cy="964025"/>
          </a:xfrm>
          <a:prstGeom prst="rect">
            <a:avLst/>
          </a:prstGeom>
          <a:noFill/>
          <a:ln>
            <a:noFill/>
          </a:ln>
        </p:spPr>
      </p:pic>
      <p:pic>
        <p:nvPicPr>
          <p:cNvPr id="234" name="Shape 234"/>
          <p:cNvPicPr preferRelativeResize="0"/>
          <p:nvPr/>
        </p:nvPicPr>
        <p:blipFill>
          <a:blip r:embed="rId4">
            <a:alphaModFix/>
          </a:blip>
          <a:stretch>
            <a:fillRect/>
          </a:stretch>
        </p:blipFill>
        <p:spPr>
          <a:xfrm>
            <a:off x="3740699" y="914237"/>
            <a:ext cx="5137427" cy="3031725"/>
          </a:xfrm>
          <a:prstGeom prst="rect">
            <a:avLst/>
          </a:prstGeom>
          <a:noFill/>
          <a:ln>
            <a:noFill/>
          </a:ln>
        </p:spPr>
      </p:pic>
      <p:pic>
        <p:nvPicPr>
          <p:cNvPr id="235" name="Shape 235"/>
          <p:cNvPicPr preferRelativeResize="0"/>
          <p:nvPr/>
        </p:nvPicPr>
        <p:blipFill rotWithShape="1">
          <a:blip r:embed="rId5">
            <a:alphaModFix/>
          </a:blip>
          <a:srcRect r="11347"/>
          <a:stretch/>
        </p:blipFill>
        <p:spPr>
          <a:xfrm>
            <a:off x="1398525" y="914250"/>
            <a:ext cx="4521974" cy="3031750"/>
          </a:xfrm>
          <a:prstGeom prst="rect">
            <a:avLst/>
          </a:prstGeom>
          <a:noFill/>
          <a:ln>
            <a:noFill/>
          </a:ln>
        </p:spPr>
      </p:pic>
      <p:pic>
        <p:nvPicPr>
          <p:cNvPr id="236" name="Shape 236"/>
          <p:cNvPicPr preferRelativeResize="0"/>
          <p:nvPr/>
        </p:nvPicPr>
        <p:blipFill rotWithShape="1">
          <a:blip r:embed="rId6">
            <a:alphaModFix/>
          </a:blip>
          <a:srcRect l="33709" r="11181"/>
          <a:stretch/>
        </p:blipFill>
        <p:spPr>
          <a:xfrm>
            <a:off x="265874" y="914225"/>
            <a:ext cx="2831174" cy="3031750"/>
          </a:xfrm>
          <a:prstGeom prst="rect">
            <a:avLst/>
          </a:prstGeom>
          <a:noFill/>
          <a:ln>
            <a:noFill/>
          </a:ln>
        </p:spPr>
      </p:pic>
      <p:sp>
        <p:nvSpPr>
          <p:cNvPr id="237" name="Shape 237"/>
          <p:cNvSpPr txBox="1">
            <a:spLocks noGrp="1"/>
          </p:cNvSpPr>
          <p:nvPr>
            <p:ph type="title"/>
          </p:nvPr>
        </p:nvSpPr>
        <p:spPr>
          <a:xfrm>
            <a:off x="315394"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Gragas</a:t>
            </a:r>
          </a:p>
        </p:txBody>
      </p:sp>
      <p:sp>
        <p:nvSpPr>
          <p:cNvPr id="238" name="Shape 238"/>
          <p:cNvSpPr txBox="1">
            <a:spLocks noGrp="1"/>
          </p:cNvSpPr>
          <p:nvPr>
            <p:ph type="title"/>
          </p:nvPr>
        </p:nvSpPr>
        <p:spPr>
          <a:xfrm>
            <a:off x="3159937"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Singed</a:t>
            </a:r>
          </a:p>
        </p:txBody>
      </p:sp>
      <p:sp>
        <p:nvSpPr>
          <p:cNvPr id="239" name="Shape 239"/>
          <p:cNvSpPr txBox="1">
            <a:spLocks noGrp="1"/>
          </p:cNvSpPr>
          <p:nvPr>
            <p:ph type="title"/>
          </p:nvPr>
        </p:nvSpPr>
        <p:spPr>
          <a:xfrm>
            <a:off x="5984768"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Dr. Mundo</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Shape 244"/>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5" name="Shape 245"/>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900" b="1">
                <a:solidFill>
                  <a:srgbClr val="FFFFFF"/>
                </a:solidFill>
              </a:rPr>
              <a:t>I</a:t>
            </a:r>
            <a:r>
              <a:rPr lang="en-GB" sz="4500" b="1">
                <a:solidFill>
                  <a:srgbClr val="FFFFFF"/>
                </a:solidFill>
              </a:rPr>
              <a:t>llaoi</a:t>
            </a:r>
          </a:p>
        </p:txBody>
      </p:sp>
      <p:sp>
        <p:nvSpPr>
          <p:cNvPr id="246" name="Shape 24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7" name="Shape 24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Shape 25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Jinx</a:t>
            </a:r>
          </a:p>
        </p:txBody>
      </p:sp>
      <p:sp>
        <p:nvSpPr>
          <p:cNvPr id="255" name="Shape 25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56" name="Shape 25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57" name="Shape 25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6880425" y="4029575"/>
            <a:ext cx="2104276" cy="964025"/>
          </a:xfrm>
          <a:prstGeom prst="rect">
            <a:avLst/>
          </a:prstGeom>
          <a:noFill/>
          <a:ln>
            <a:noFill/>
          </a:ln>
        </p:spPr>
      </p:pic>
      <p:pic>
        <p:nvPicPr>
          <p:cNvPr id="263" name="Shape 263"/>
          <p:cNvPicPr preferRelativeResize="0"/>
          <p:nvPr/>
        </p:nvPicPr>
        <p:blipFill rotWithShape="1">
          <a:blip r:embed="rId4">
            <a:alphaModFix/>
          </a:blip>
          <a:srcRect l="32614"/>
          <a:stretch/>
        </p:blipFill>
        <p:spPr>
          <a:xfrm>
            <a:off x="4777199" y="595375"/>
            <a:ext cx="3886748" cy="3403875"/>
          </a:xfrm>
          <a:prstGeom prst="rect">
            <a:avLst/>
          </a:prstGeom>
          <a:noFill/>
          <a:ln>
            <a:noFill/>
          </a:ln>
        </p:spPr>
      </p:pic>
      <p:sp>
        <p:nvSpPr>
          <p:cNvPr id="264" name="Shape 264"/>
          <p:cNvSpPr txBox="1">
            <a:spLocks noGrp="1"/>
          </p:cNvSpPr>
          <p:nvPr>
            <p:ph type="title"/>
          </p:nvPr>
        </p:nvSpPr>
        <p:spPr>
          <a:xfrm>
            <a:off x="4948375"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Illaoi</a:t>
            </a:r>
          </a:p>
        </p:txBody>
      </p:sp>
      <p:pic>
        <p:nvPicPr>
          <p:cNvPr id="265" name="Shape 265"/>
          <p:cNvPicPr preferRelativeResize="0"/>
          <p:nvPr/>
        </p:nvPicPr>
        <p:blipFill rotWithShape="1">
          <a:blip r:embed="rId5">
            <a:alphaModFix/>
          </a:blip>
          <a:srcRect l="25925"/>
          <a:stretch/>
        </p:blipFill>
        <p:spPr>
          <a:xfrm>
            <a:off x="669429" y="607525"/>
            <a:ext cx="3886748" cy="3403875"/>
          </a:xfrm>
          <a:prstGeom prst="rect">
            <a:avLst/>
          </a:prstGeom>
          <a:noFill/>
          <a:ln>
            <a:noFill/>
          </a:ln>
        </p:spPr>
      </p:pic>
      <p:sp>
        <p:nvSpPr>
          <p:cNvPr id="266" name="Shape 266"/>
          <p:cNvSpPr txBox="1">
            <a:spLocks noGrp="1"/>
          </p:cNvSpPr>
          <p:nvPr>
            <p:ph type="title"/>
          </p:nvPr>
        </p:nvSpPr>
        <p:spPr>
          <a:xfrm>
            <a:off x="781050"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Jinx</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p:cNvPicPr preferRelativeResize="0"/>
          <p:nvPr/>
        </p:nvPicPr>
        <p:blipFill rotWithShape="1">
          <a:blip r:embed="rId3">
            <a:alphaModFix/>
          </a:blip>
          <a:srcRect l="33709" r="11181" b="18220"/>
          <a:stretch/>
        </p:blipFill>
        <p:spPr>
          <a:xfrm>
            <a:off x="669425" y="607525"/>
            <a:ext cx="3886748" cy="3403875"/>
          </a:xfrm>
          <a:prstGeom prst="rect">
            <a:avLst/>
          </a:prstGeom>
          <a:noFill/>
          <a:ln>
            <a:noFill/>
          </a:ln>
        </p:spPr>
      </p:pic>
      <p:pic>
        <p:nvPicPr>
          <p:cNvPr id="272" name="Shape 272"/>
          <p:cNvPicPr preferRelativeResize="0"/>
          <p:nvPr/>
        </p:nvPicPr>
        <p:blipFill>
          <a:blip r:embed="rId4">
            <a:alphaModFix/>
          </a:blip>
          <a:stretch>
            <a:fillRect/>
          </a:stretch>
        </p:blipFill>
        <p:spPr>
          <a:xfrm>
            <a:off x="6880425" y="4029575"/>
            <a:ext cx="2104276" cy="964025"/>
          </a:xfrm>
          <a:prstGeom prst="rect">
            <a:avLst/>
          </a:prstGeom>
          <a:noFill/>
          <a:ln>
            <a:noFill/>
          </a:ln>
        </p:spPr>
      </p:pic>
      <p:pic>
        <p:nvPicPr>
          <p:cNvPr id="273" name="Shape 273"/>
          <p:cNvPicPr preferRelativeResize="0"/>
          <p:nvPr/>
        </p:nvPicPr>
        <p:blipFill rotWithShape="1">
          <a:blip r:embed="rId5">
            <a:alphaModFix/>
          </a:blip>
          <a:srcRect l="25925"/>
          <a:stretch/>
        </p:blipFill>
        <p:spPr>
          <a:xfrm>
            <a:off x="4762754" y="607525"/>
            <a:ext cx="3886748" cy="3403875"/>
          </a:xfrm>
          <a:prstGeom prst="rect">
            <a:avLst/>
          </a:prstGeom>
          <a:noFill/>
          <a:ln>
            <a:noFill/>
          </a:ln>
        </p:spPr>
      </p:pic>
      <p:sp>
        <p:nvSpPr>
          <p:cNvPr id="274" name="Shape 274"/>
          <p:cNvSpPr txBox="1">
            <a:spLocks noGrp="1"/>
          </p:cNvSpPr>
          <p:nvPr>
            <p:ph type="title"/>
          </p:nvPr>
        </p:nvSpPr>
        <p:spPr>
          <a:xfrm>
            <a:off x="781050"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Gragas</a:t>
            </a:r>
          </a:p>
        </p:txBody>
      </p:sp>
      <p:sp>
        <p:nvSpPr>
          <p:cNvPr id="275" name="Shape 275"/>
          <p:cNvSpPr txBox="1">
            <a:spLocks noGrp="1"/>
          </p:cNvSpPr>
          <p:nvPr>
            <p:ph type="title"/>
          </p:nvPr>
        </p:nvSpPr>
        <p:spPr>
          <a:xfrm>
            <a:off x="4948375"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Jinx</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rgbClr val="FFFFFF"/>
                </a:solidFill>
              </a:rPr>
              <a:t>monster/aliens i LoL</a:t>
            </a:r>
          </a:p>
        </p:txBody>
      </p:sp>
      <p:sp>
        <p:nvSpPr>
          <p:cNvPr id="281" name="Shape 281"/>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82" name="Shape 282"/>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83" name="Shape 283"/>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sp>
        <p:nvSpPr>
          <p:cNvPr id="288" name="Shape 288"/>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Renekton</a:t>
            </a:r>
          </a:p>
        </p:txBody>
      </p:sp>
      <p:sp>
        <p:nvSpPr>
          <p:cNvPr id="290" name="Shape 290"/>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92" name="Shape 292"/>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Shape 297"/>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Xerath</a:t>
            </a:r>
          </a:p>
        </p:txBody>
      </p:sp>
      <p:sp>
        <p:nvSpPr>
          <p:cNvPr id="299" name="Shape 299"/>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Shape 306"/>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7" name="Shape 307"/>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Zac</a:t>
            </a:r>
          </a:p>
        </p:txBody>
      </p:sp>
      <p:sp>
        <p:nvSpPr>
          <p:cNvPr id="308" name="Shape 308"/>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Shape 7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Pantheon</a:t>
            </a:r>
          </a:p>
        </p:txBody>
      </p:sp>
      <p:sp>
        <p:nvSpPr>
          <p:cNvPr id="75" name="Shape 7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393099" y="1594375"/>
            <a:ext cx="635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Det finns ca 40st monster</a:t>
            </a:r>
          </a:p>
        </p:txBody>
      </p:sp>
      <p:sp>
        <p:nvSpPr>
          <p:cNvPr id="316" name="Shape 316"/>
          <p:cNvSpPr txBox="1"/>
          <p:nvPr/>
        </p:nvSpPr>
        <p:spPr>
          <a:xfrm>
            <a:off x="1262250" y="2454025"/>
            <a:ext cx="644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4st kvinnliga </a:t>
            </a:r>
          </a:p>
        </p:txBody>
      </p:sp>
      <p:pic>
        <p:nvPicPr>
          <p:cNvPr id="317" name="Shape 317"/>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2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2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Shape 32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3" name="Shape 32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Anivia</a:t>
            </a:r>
          </a:p>
        </p:txBody>
      </p:sp>
      <p:sp>
        <p:nvSpPr>
          <p:cNvPr id="324" name="Shape 32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25" name="Shape 32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26" name="Shape 32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Shape 33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Cassiopeia</a:t>
            </a:r>
          </a:p>
        </p:txBody>
      </p:sp>
      <p:sp>
        <p:nvSpPr>
          <p:cNvPr id="333" name="Shape 33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Shape 34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Nami</a:t>
            </a:r>
          </a:p>
        </p:txBody>
      </p:sp>
      <p:sp>
        <p:nvSpPr>
          <p:cNvPr id="342" name="Shape 34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Shape 34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Rek’Sai</a:t>
            </a:r>
          </a:p>
        </p:txBody>
      </p:sp>
      <p:sp>
        <p:nvSpPr>
          <p:cNvPr id="351" name="Shape 35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6880425" y="4029575"/>
            <a:ext cx="2104276" cy="964025"/>
          </a:xfrm>
          <a:prstGeom prst="rect">
            <a:avLst/>
          </a:prstGeom>
          <a:noFill/>
          <a:ln>
            <a:noFill/>
          </a:ln>
        </p:spPr>
      </p:pic>
      <p:grpSp>
        <p:nvGrpSpPr>
          <p:cNvPr id="359" name="Shape 359"/>
          <p:cNvGrpSpPr/>
          <p:nvPr/>
        </p:nvGrpSpPr>
        <p:grpSpPr>
          <a:xfrm>
            <a:off x="522124" y="607525"/>
            <a:ext cx="8099750" cy="3391725"/>
            <a:chOff x="543324" y="607525"/>
            <a:chExt cx="8099750" cy="3391725"/>
          </a:xfrm>
        </p:grpSpPr>
        <p:pic>
          <p:nvPicPr>
            <p:cNvPr id="360" name="Shape 360"/>
            <p:cNvPicPr preferRelativeResize="0"/>
            <p:nvPr/>
          </p:nvPicPr>
          <p:blipFill rotWithShape="1">
            <a:blip r:embed="rId4">
              <a:alphaModFix/>
            </a:blip>
            <a:srcRect l="35625"/>
            <a:stretch/>
          </p:blipFill>
          <p:spPr>
            <a:xfrm>
              <a:off x="543324" y="607525"/>
              <a:ext cx="3699851" cy="3391725"/>
            </a:xfrm>
            <a:prstGeom prst="rect">
              <a:avLst/>
            </a:prstGeom>
            <a:noFill/>
            <a:ln>
              <a:noFill/>
            </a:ln>
          </p:spPr>
        </p:pic>
        <p:pic>
          <p:nvPicPr>
            <p:cNvPr id="361" name="Shape 361"/>
            <p:cNvPicPr preferRelativeResize="0"/>
            <p:nvPr/>
          </p:nvPicPr>
          <p:blipFill rotWithShape="1">
            <a:blip r:embed="rId5">
              <a:alphaModFix/>
            </a:blip>
            <a:srcRect l="34781"/>
            <a:stretch/>
          </p:blipFill>
          <p:spPr>
            <a:xfrm>
              <a:off x="4894499" y="607525"/>
              <a:ext cx="3748575" cy="3391725"/>
            </a:xfrm>
            <a:prstGeom prst="rect">
              <a:avLst/>
            </a:prstGeom>
            <a:noFill/>
            <a:ln>
              <a:noFill/>
            </a:ln>
          </p:spPr>
        </p:pic>
      </p:grpSp>
      <p:sp>
        <p:nvSpPr>
          <p:cNvPr id="362" name="Shape 362"/>
          <p:cNvSpPr txBox="1">
            <a:spLocks noGrp="1"/>
          </p:cNvSpPr>
          <p:nvPr>
            <p:ph type="title"/>
          </p:nvPr>
        </p:nvSpPr>
        <p:spPr>
          <a:xfrm>
            <a:off x="628650"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Nami</a:t>
            </a:r>
          </a:p>
        </p:txBody>
      </p:sp>
      <p:sp>
        <p:nvSpPr>
          <p:cNvPr id="363" name="Shape 363"/>
          <p:cNvSpPr txBox="1">
            <a:spLocks noGrp="1"/>
          </p:cNvSpPr>
          <p:nvPr>
            <p:ph type="title"/>
          </p:nvPr>
        </p:nvSpPr>
        <p:spPr>
          <a:xfrm>
            <a:off x="5024575"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Cassiopeia</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chemeClr val="lt1"/>
                </a:solidFill>
              </a:rPr>
              <a:t>kvinnlig</a:t>
            </a:r>
          </a:p>
          <a:p>
            <a:pPr lvl="0" algn="ctr" rtl="0">
              <a:spcBef>
                <a:spcPts val="0"/>
              </a:spcBef>
              <a:buNone/>
            </a:pPr>
            <a:r>
              <a:rPr lang="en-GB" sz="6000" b="1">
                <a:solidFill>
                  <a:schemeClr val="lt1"/>
                </a:solidFill>
              </a:rPr>
              <a:t>representation</a:t>
            </a:r>
          </a:p>
        </p:txBody>
      </p:sp>
      <p:sp>
        <p:nvSpPr>
          <p:cNvPr id="369" name="Shape 36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371" name="Shape 371"/>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rgbClr val="FFFFFF"/>
                </a:solidFill>
              </a:rPr>
              <a:t>bra kvinnlig</a:t>
            </a:r>
          </a:p>
          <a:p>
            <a:pPr lvl="0" algn="ctr" rtl="0">
              <a:spcBef>
                <a:spcPts val="0"/>
              </a:spcBef>
              <a:buNone/>
            </a:pPr>
            <a:r>
              <a:rPr lang="en-GB" sz="6000" b="1">
                <a:solidFill>
                  <a:srgbClr val="FFFFFF"/>
                </a:solidFill>
              </a:rPr>
              <a:t>representation</a:t>
            </a:r>
          </a:p>
        </p:txBody>
      </p:sp>
      <p:sp>
        <p:nvSpPr>
          <p:cNvPr id="377" name="Shape 37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379" name="Shape 379"/>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rotWithShape="1">
          <a:blip r:embed="rId3">
            <a:alphaModFix/>
          </a:blip>
          <a:srcRect l="34649"/>
          <a:stretch/>
        </p:blipFill>
        <p:spPr>
          <a:xfrm>
            <a:off x="4637198" y="637850"/>
            <a:ext cx="3756075" cy="3391725"/>
          </a:xfrm>
          <a:prstGeom prst="rect">
            <a:avLst/>
          </a:prstGeom>
          <a:noFill/>
          <a:ln>
            <a:noFill/>
          </a:ln>
        </p:spPr>
      </p:pic>
      <p:pic>
        <p:nvPicPr>
          <p:cNvPr id="385" name="Shape 385"/>
          <p:cNvPicPr preferRelativeResize="0"/>
          <p:nvPr/>
        </p:nvPicPr>
        <p:blipFill rotWithShape="1">
          <a:blip r:embed="rId4">
            <a:alphaModFix/>
          </a:blip>
          <a:srcRect l="28336" r="6312"/>
          <a:stretch/>
        </p:blipFill>
        <p:spPr>
          <a:xfrm>
            <a:off x="522125" y="637850"/>
            <a:ext cx="3756075" cy="3391725"/>
          </a:xfrm>
          <a:prstGeom prst="rect">
            <a:avLst/>
          </a:prstGeom>
          <a:noFill/>
          <a:ln>
            <a:noFill/>
          </a:ln>
        </p:spPr>
      </p:pic>
      <p:pic>
        <p:nvPicPr>
          <p:cNvPr id="386" name="Shape 386"/>
          <p:cNvPicPr preferRelativeResize="0"/>
          <p:nvPr/>
        </p:nvPicPr>
        <p:blipFill>
          <a:blip r:embed="rId5">
            <a:alphaModFix/>
          </a:blip>
          <a:stretch>
            <a:fillRect/>
          </a:stretch>
        </p:blipFill>
        <p:spPr>
          <a:xfrm>
            <a:off x="6880425" y="4029575"/>
            <a:ext cx="2104276" cy="964025"/>
          </a:xfrm>
          <a:prstGeom prst="rect">
            <a:avLst/>
          </a:prstGeom>
          <a:noFill/>
          <a:ln>
            <a:noFill/>
          </a:ln>
        </p:spPr>
      </p:pic>
      <p:sp>
        <p:nvSpPr>
          <p:cNvPr id="387" name="Shape 387"/>
          <p:cNvSpPr txBox="1">
            <a:spLocks noGrp="1"/>
          </p:cNvSpPr>
          <p:nvPr>
            <p:ph type="title"/>
          </p:nvPr>
        </p:nvSpPr>
        <p:spPr>
          <a:xfrm>
            <a:off x="628650"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Anivia</a:t>
            </a:r>
          </a:p>
        </p:txBody>
      </p:sp>
      <p:sp>
        <p:nvSpPr>
          <p:cNvPr id="388" name="Shape 388"/>
          <p:cNvSpPr txBox="1">
            <a:spLocks noGrp="1"/>
          </p:cNvSpPr>
          <p:nvPr>
            <p:ph type="title"/>
          </p:nvPr>
        </p:nvSpPr>
        <p:spPr>
          <a:xfrm>
            <a:off x="4754687"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Rek’Sai</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Shape 39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4" name="Shape 39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Lissandra</a:t>
            </a:r>
          </a:p>
        </p:txBody>
      </p:sp>
      <p:sp>
        <p:nvSpPr>
          <p:cNvPr id="395" name="Shape 39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896537" y="887925"/>
            <a:ext cx="7350924" cy="33676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Shape 40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Kalista</a:t>
            </a:r>
          </a:p>
        </p:txBody>
      </p:sp>
      <p:sp>
        <p:nvSpPr>
          <p:cNvPr id="404" name="Shape 40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Shape 41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2" name="Shape 41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434343"/>
                </a:solidFill>
              </a:rPr>
              <a:t>Sejuani</a:t>
            </a:r>
          </a:p>
        </p:txBody>
      </p:sp>
      <p:sp>
        <p:nvSpPr>
          <p:cNvPr id="413" name="Shape 41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Shape 42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1" name="Shape 42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Taric</a:t>
            </a:r>
          </a:p>
        </p:txBody>
      </p:sp>
      <p:sp>
        <p:nvSpPr>
          <p:cNvPr id="422" name="Shape 42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sz="6000" b="1">
                <a:solidFill>
                  <a:srgbClr val="FFFFFF"/>
                </a:solidFill>
              </a:rPr>
              <a:t>sammanfattning</a:t>
            </a:r>
          </a:p>
        </p:txBody>
      </p:sp>
      <p:sp>
        <p:nvSpPr>
          <p:cNvPr id="430" name="Shape 430"/>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32" name="Shape 432"/>
          <p:cNvPicPr preferRelativeResize="0"/>
          <p:nvPr/>
        </p:nvPicPr>
        <p:blipFill>
          <a:blip r:embed="rId3">
            <a:alphaModFix/>
          </a:blip>
          <a:stretch>
            <a:fillRect/>
          </a:stretch>
        </p:blipFill>
        <p:spPr>
          <a:xfrm>
            <a:off x="6880425" y="4029575"/>
            <a:ext cx="2104276" cy="964025"/>
          </a:xfrm>
          <a:prstGeom prst="rect">
            <a:avLst/>
          </a:prstGeom>
          <a:noFill/>
          <a:ln>
            <a:noFill/>
          </a:ln>
        </p:spPr>
      </p:pic>
      <p:sp>
        <p:nvSpPr>
          <p:cNvPr id="433" name="Shape 433"/>
          <p:cNvSpPr txBox="1"/>
          <p:nvPr/>
        </p:nvSpPr>
        <p:spPr>
          <a:xfrm>
            <a:off x="372300" y="919350"/>
            <a:ext cx="8399400" cy="3621600"/>
          </a:xfrm>
          <a:prstGeom prst="rect">
            <a:avLst/>
          </a:prstGeom>
          <a:noFill/>
          <a:ln>
            <a:noFill/>
          </a:ln>
        </p:spPr>
        <p:txBody>
          <a:bodyPr lIns="91425" tIns="91425" rIns="91425" bIns="91425" anchor="ctr" anchorCtr="0">
            <a:noAutofit/>
          </a:bodyPr>
          <a:lstStyle/>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Manliga och kvinnliga karaktärer representeras olika</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Kvinnliga karaktärer objektifieras och sexualiseras i högre utsträckning än män</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Kvinnliga karaktärer “måste alltid vara snygga” och representeras inte som “fula” eller “dumma” så som manliga karaktärer gör</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Detta leder till en obalanserad bild av män och kvinnor i vårt samhälle</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Denna kvinnliga representation är inte unik för LoL eller datorspel</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200"/>
                                        <p:tgtEl>
                                          <p:spTgt spid="4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xEl>
                                              <p:pRg st="1" end="1"/>
                                            </p:txEl>
                                          </p:spTgt>
                                        </p:tgtEl>
                                        <p:attrNameLst>
                                          <p:attrName>style.visibility</p:attrName>
                                        </p:attrNameLst>
                                      </p:cBhvr>
                                      <p:to>
                                        <p:strVal val="visible"/>
                                      </p:to>
                                    </p:set>
                                    <p:animEffect transition="in" filter="fade">
                                      <p:cBhvr>
                                        <p:cTn id="12" dur="200"/>
                                        <p:tgtEl>
                                          <p:spTgt spid="4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3">
                                            <p:txEl>
                                              <p:pRg st="2" end="2"/>
                                            </p:txEl>
                                          </p:spTgt>
                                        </p:tgtEl>
                                        <p:attrNameLst>
                                          <p:attrName>style.visibility</p:attrName>
                                        </p:attrNameLst>
                                      </p:cBhvr>
                                      <p:to>
                                        <p:strVal val="visible"/>
                                      </p:to>
                                    </p:set>
                                    <p:animEffect transition="in" filter="fade">
                                      <p:cBhvr>
                                        <p:cTn id="17" dur="200"/>
                                        <p:tgtEl>
                                          <p:spTgt spid="4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3">
                                            <p:txEl>
                                              <p:pRg st="3" end="3"/>
                                            </p:txEl>
                                          </p:spTgt>
                                        </p:tgtEl>
                                        <p:attrNameLst>
                                          <p:attrName>style.visibility</p:attrName>
                                        </p:attrNameLst>
                                      </p:cBhvr>
                                      <p:to>
                                        <p:strVal val="visible"/>
                                      </p:to>
                                    </p:set>
                                    <p:animEffect transition="in" filter="fade">
                                      <p:cBhvr>
                                        <p:cTn id="22" dur="200"/>
                                        <p:tgtEl>
                                          <p:spTgt spid="4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3">
                                            <p:txEl>
                                              <p:pRg st="4" end="4"/>
                                            </p:txEl>
                                          </p:spTgt>
                                        </p:tgtEl>
                                        <p:attrNameLst>
                                          <p:attrName>style.visibility</p:attrName>
                                        </p:attrNameLst>
                                      </p:cBhvr>
                                      <p:to>
                                        <p:strVal val="visible"/>
                                      </p:to>
                                    </p:set>
                                    <p:animEffect transition="in" filter="fade">
                                      <p:cBhvr>
                                        <p:cTn id="27" dur="200"/>
                                        <p:tgtEl>
                                          <p:spTgt spid="4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98600" y="519450"/>
            <a:ext cx="8146800" cy="3429900"/>
          </a:xfrm>
          <a:prstGeom prst="rect">
            <a:avLst/>
          </a:prstGeom>
        </p:spPr>
        <p:txBody>
          <a:bodyPr lIns="91425" tIns="91425" rIns="91425" bIns="91425" anchor="t" anchorCtr="0">
            <a:noAutofit/>
          </a:bodyPr>
          <a:lstStyle/>
          <a:p>
            <a:pPr lvl="0" algn="ctr" rtl="0">
              <a:spcBef>
                <a:spcPts val="0"/>
              </a:spcBef>
              <a:buNone/>
            </a:pPr>
            <a:r>
              <a:rPr lang="en-GB" sz="9600" b="1">
                <a:solidFill>
                  <a:srgbClr val="FFFFFF"/>
                </a:solidFill>
              </a:rPr>
              <a:t>uppgift:</a:t>
            </a:r>
          </a:p>
          <a:p>
            <a:pPr lvl="0" algn="ctr" rtl="0">
              <a:spcBef>
                <a:spcPts val="0"/>
              </a:spcBef>
              <a:buNone/>
            </a:pPr>
            <a:r>
              <a:rPr lang="en-GB" sz="3600" b="1">
                <a:solidFill>
                  <a:srgbClr val="FFFFFF"/>
                </a:solidFill>
              </a:rPr>
              <a:t>Välj en kvinnlig karaktär från LoL och analysera och resonera kring karaktärens representation.</a:t>
            </a:r>
          </a:p>
          <a:p>
            <a:pPr marL="457200" lvl="0" indent="0" algn="ctr" rtl="0">
              <a:lnSpc>
                <a:spcPct val="115000"/>
              </a:lnSpc>
              <a:spcBef>
                <a:spcPts val="0"/>
              </a:spcBef>
              <a:buNone/>
            </a:pPr>
            <a:r>
              <a:rPr lang="en-GB" sz="2100" b="1">
                <a:solidFill>
                  <a:srgbClr val="434343"/>
                </a:solidFill>
              </a:rPr>
              <a:t>http://leagueoflegends.wikia.com/wiki/</a:t>
            </a:r>
          </a:p>
        </p:txBody>
      </p:sp>
      <p:sp>
        <p:nvSpPr>
          <p:cNvPr id="439" name="Shape 43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41" name="Shape 441"/>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b="1">
                <a:solidFill>
                  <a:srgbClr val="FFFFFF"/>
                </a:solidFill>
              </a:rPr>
              <a:t>uppgift med valfri champion:</a:t>
            </a:r>
          </a:p>
        </p:txBody>
      </p:sp>
      <p:sp>
        <p:nvSpPr>
          <p:cNvPr id="447" name="Shape 44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48" name="Shape 44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49" name="Shape 449"/>
          <p:cNvPicPr preferRelativeResize="0"/>
          <p:nvPr/>
        </p:nvPicPr>
        <p:blipFill>
          <a:blip r:embed="rId3">
            <a:alphaModFix/>
          </a:blip>
          <a:stretch>
            <a:fillRect/>
          </a:stretch>
        </p:blipFill>
        <p:spPr>
          <a:xfrm>
            <a:off x="6880425" y="4029575"/>
            <a:ext cx="2104276" cy="964025"/>
          </a:xfrm>
          <a:prstGeom prst="rect">
            <a:avLst/>
          </a:prstGeom>
          <a:noFill/>
          <a:ln>
            <a:noFill/>
          </a:ln>
        </p:spPr>
      </p:pic>
      <p:sp>
        <p:nvSpPr>
          <p:cNvPr id="450" name="Shape 450"/>
          <p:cNvSpPr txBox="1"/>
          <p:nvPr/>
        </p:nvSpPr>
        <p:spPr>
          <a:xfrm>
            <a:off x="372300" y="919350"/>
            <a:ext cx="8399400" cy="31101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chemeClr val="lt1"/>
              </a:buClr>
              <a:buSzPct val="100000"/>
              <a:buFont typeface="Proxima Nova"/>
              <a:buAutoNum type="alphaUcPeriod"/>
            </a:pPr>
            <a:r>
              <a:rPr lang="en-GB" sz="2100" b="1">
                <a:solidFill>
                  <a:schemeClr val="lt1"/>
                </a:solidFill>
                <a:latin typeface="Proxima Nova"/>
                <a:ea typeface="Proxima Nova"/>
                <a:cs typeface="Proxima Nova"/>
                <a:sym typeface="Proxima Nova"/>
              </a:rPr>
              <a:t>Analysera hur karaktären framställs i följande avseenden:</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Utseende</a:t>
            </a:r>
          </a:p>
          <a:p>
            <a:pPr marL="914400" lvl="1"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Förmågor</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Biografi</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Voice acting</a:t>
            </a:r>
          </a:p>
          <a:p>
            <a:pPr lvl="0" rtl="0">
              <a:lnSpc>
                <a:spcPct val="115000"/>
              </a:lnSpc>
              <a:spcBef>
                <a:spcPts val="0"/>
              </a:spcBef>
              <a:buNone/>
            </a:pPr>
            <a:endParaRPr sz="1200" b="1">
              <a:solidFill>
                <a:schemeClr val="lt1"/>
              </a:solidFill>
              <a:latin typeface="Proxima Nova"/>
              <a:ea typeface="Proxima Nova"/>
              <a:cs typeface="Proxima Nova"/>
              <a:sym typeface="Proxima Nova"/>
            </a:endParaRPr>
          </a:p>
          <a:p>
            <a:pPr marL="457200" lvl="0" indent="-361950" rtl="0">
              <a:lnSpc>
                <a:spcPct val="115000"/>
              </a:lnSpc>
              <a:spcBef>
                <a:spcPts val="0"/>
              </a:spcBef>
              <a:buClr>
                <a:schemeClr val="lt1"/>
              </a:buClr>
              <a:buSzPct val="100000"/>
              <a:buFont typeface="Proxima Nova"/>
              <a:buAutoNum type="alphaUcPeriod" startAt="2"/>
            </a:pPr>
            <a:r>
              <a:rPr lang="en-GB" sz="2100" b="1">
                <a:solidFill>
                  <a:schemeClr val="lt1"/>
                </a:solidFill>
                <a:latin typeface="Proxima Nova"/>
                <a:ea typeface="Proxima Nova"/>
                <a:cs typeface="Proxima Nova"/>
                <a:sym typeface="Proxima Nova"/>
              </a:rPr>
              <a:t>Skulle en karaktär av det motsatta könet vara representerad på samma sätt? Vad finns det för skillnader?</a:t>
            </a:r>
          </a:p>
        </p:txBody>
      </p:sp>
      <p:sp>
        <p:nvSpPr>
          <p:cNvPr id="451" name="Shape 451"/>
          <p:cNvSpPr txBox="1"/>
          <p:nvPr/>
        </p:nvSpPr>
        <p:spPr>
          <a:xfrm>
            <a:off x="498600" y="4266500"/>
            <a:ext cx="5169600" cy="462300"/>
          </a:xfrm>
          <a:prstGeom prst="rect">
            <a:avLst/>
          </a:prstGeom>
          <a:noFill/>
          <a:ln>
            <a:noFill/>
          </a:ln>
        </p:spPr>
        <p:txBody>
          <a:bodyPr lIns="91425" tIns="91425" rIns="91425" bIns="91425" anchor="ctr" anchorCtr="0">
            <a:noAutofit/>
          </a:bodyPr>
          <a:lstStyle/>
          <a:p>
            <a:pPr marL="0" lvl="0" indent="0" rtl="0">
              <a:lnSpc>
                <a:spcPct val="115000"/>
              </a:lnSpc>
              <a:spcBef>
                <a:spcPts val="0"/>
              </a:spcBef>
              <a:buNone/>
            </a:pPr>
            <a:r>
              <a:rPr lang="en-GB" sz="2100" b="1">
                <a:solidFill>
                  <a:srgbClr val="434343"/>
                </a:solidFill>
                <a:latin typeface="Proxima Nova"/>
                <a:ea typeface="Proxima Nova"/>
                <a:cs typeface="Proxima Nova"/>
                <a:sym typeface="Proxima Nova"/>
              </a:rPr>
              <a:t>http://leagueoflegends.wikia.com/wiki/</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animEffect transition="in" filter="fade">
                                      <p:cBhvr>
                                        <p:cTn id="7" dur="200"/>
                                        <p:tgtEl>
                                          <p:spTgt spid="4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
                                            <p:txEl>
                                              <p:pRg st="1" end="1"/>
                                            </p:txEl>
                                          </p:spTgt>
                                        </p:tgtEl>
                                        <p:attrNameLst>
                                          <p:attrName>style.visibility</p:attrName>
                                        </p:attrNameLst>
                                      </p:cBhvr>
                                      <p:to>
                                        <p:strVal val="visible"/>
                                      </p:to>
                                    </p:set>
                                    <p:animEffect transition="in" filter="fade">
                                      <p:cBhvr>
                                        <p:cTn id="12" dur="200"/>
                                        <p:tgtEl>
                                          <p:spTgt spid="4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0">
                                            <p:txEl>
                                              <p:pRg st="2" end="2"/>
                                            </p:txEl>
                                          </p:spTgt>
                                        </p:tgtEl>
                                        <p:attrNameLst>
                                          <p:attrName>style.visibility</p:attrName>
                                        </p:attrNameLst>
                                      </p:cBhvr>
                                      <p:to>
                                        <p:strVal val="visible"/>
                                      </p:to>
                                    </p:set>
                                    <p:animEffect transition="in" filter="fade">
                                      <p:cBhvr>
                                        <p:cTn id="17" dur="200"/>
                                        <p:tgtEl>
                                          <p:spTgt spid="4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0">
                                            <p:txEl>
                                              <p:pRg st="3" end="3"/>
                                            </p:txEl>
                                          </p:spTgt>
                                        </p:tgtEl>
                                        <p:attrNameLst>
                                          <p:attrName>style.visibility</p:attrName>
                                        </p:attrNameLst>
                                      </p:cBhvr>
                                      <p:to>
                                        <p:strVal val="visible"/>
                                      </p:to>
                                    </p:set>
                                    <p:animEffect transition="in" filter="fade">
                                      <p:cBhvr>
                                        <p:cTn id="22" dur="200"/>
                                        <p:tgtEl>
                                          <p:spTgt spid="4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0">
                                            <p:txEl>
                                              <p:pRg st="4" end="4"/>
                                            </p:txEl>
                                          </p:spTgt>
                                        </p:tgtEl>
                                        <p:attrNameLst>
                                          <p:attrName>style.visibility</p:attrName>
                                        </p:attrNameLst>
                                      </p:cBhvr>
                                      <p:to>
                                        <p:strVal val="visible"/>
                                      </p:to>
                                    </p:set>
                                    <p:animEffect transition="in" filter="fade">
                                      <p:cBhvr>
                                        <p:cTn id="27" dur="200"/>
                                        <p:tgtEl>
                                          <p:spTgt spid="4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0">
                                            <p:txEl>
                                              <p:pRg st="5" end="5"/>
                                            </p:txEl>
                                          </p:spTgt>
                                        </p:tgtEl>
                                        <p:attrNameLst>
                                          <p:attrName>style.visibility</p:attrName>
                                        </p:attrNameLst>
                                      </p:cBhvr>
                                      <p:to>
                                        <p:strVal val="visible"/>
                                      </p:to>
                                    </p:set>
                                    <p:animEffect transition="in" filter="fade">
                                      <p:cBhvr>
                                        <p:cTn id="32" dur="200"/>
                                        <p:tgtEl>
                                          <p:spTgt spid="4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0">
                                            <p:txEl>
                                              <p:pRg st="6" end="6"/>
                                            </p:txEl>
                                          </p:spTgt>
                                        </p:tgtEl>
                                        <p:attrNameLst>
                                          <p:attrName>style.visibility</p:attrName>
                                        </p:attrNameLst>
                                      </p:cBhvr>
                                      <p:to>
                                        <p:strVal val="visible"/>
                                      </p:to>
                                    </p:set>
                                    <p:animEffect transition="in" filter="fade">
                                      <p:cBhvr>
                                        <p:cTn id="37" dur="200"/>
                                        <p:tgtEl>
                                          <p:spTgt spid="4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b="1">
                <a:solidFill>
                  <a:srgbClr val="FFFFFF"/>
                </a:solidFill>
              </a:rPr>
              <a:t>uppgift med valfri champion:</a:t>
            </a:r>
          </a:p>
        </p:txBody>
      </p:sp>
      <p:sp>
        <p:nvSpPr>
          <p:cNvPr id="457" name="Shape 45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58" name="Shape 45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59" name="Shape 459"/>
          <p:cNvPicPr preferRelativeResize="0"/>
          <p:nvPr/>
        </p:nvPicPr>
        <p:blipFill>
          <a:blip r:embed="rId3">
            <a:alphaModFix/>
          </a:blip>
          <a:stretch>
            <a:fillRect/>
          </a:stretch>
        </p:blipFill>
        <p:spPr>
          <a:xfrm>
            <a:off x="6880425" y="4029575"/>
            <a:ext cx="2104276" cy="964025"/>
          </a:xfrm>
          <a:prstGeom prst="rect">
            <a:avLst/>
          </a:prstGeom>
          <a:noFill/>
          <a:ln>
            <a:noFill/>
          </a:ln>
        </p:spPr>
      </p:pic>
      <p:sp>
        <p:nvSpPr>
          <p:cNvPr id="460" name="Shape 460"/>
          <p:cNvSpPr txBox="1"/>
          <p:nvPr/>
        </p:nvSpPr>
        <p:spPr>
          <a:xfrm>
            <a:off x="372300" y="919350"/>
            <a:ext cx="8399400" cy="31101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Resonera om vad könsrepresentation kan ha för påverkan och varför det är problematiskt att kvinnliga karaktärer sexualiseras? </a:t>
            </a:r>
          </a:p>
          <a:p>
            <a:pPr lvl="0" rtl="0">
              <a:lnSpc>
                <a:spcPct val="115000"/>
              </a:lnSpc>
              <a:spcBef>
                <a:spcPts val="0"/>
              </a:spcBef>
              <a:buNone/>
            </a:pPr>
            <a:endParaRPr sz="2100" b="1">
              <a:solidFill>
                <a:schemeClr val="lt1"/>
              </a:solidFill>
              <a:latin typeface="Proxima Nova"/>
              <a:ea typeface="Proxima Nova"/>
              <a:cs typeface="Proxima Nova"/>
              <a:sym typeface="Proxima Nova"/>
            </a:endParaRPr>
          </a:p>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Ge exempel på hur din karaktär hade kunnat förändras för att inte falla under de negativa stereotypa rollerna för en kvinnlig karaktär.</a:t>
            </a:r>
          </a:p>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Visa exempel på liknande representation för kvinnor i annan mediaform, t.ex. film och böcker.</a:t>
            </a:r>
          </a:p>
        </p:txBody>
      </p:sp>
      <p:sp>
        <p:nvSpPr>
          <p:cNvPr id="461" name="Shape 461"/>
          <p:cNvSpPr txBox="1"/>
          <p:nvPr/>
        </p:nvSpPr>
        <p:spPr>
          <a:xfrm>
            <a:off x="498600" y="4266500"/>
            <a:ext cx="5169600" cy="462300"/>
          </a:xfrm>
          <a:prstGeom prst="rect">
            <a:avLst/>
          </a:prstGeom>
          <a:noFill/>
          <a:ln>
            <a:noFill/>
          </a:ln>
        </p:spPr>
        <p:txBody>
          <a:bodyPr lIns="91425" tIns="91425" rIns="91425" bIns="91425" anchor="ctr" anchorCtr="0">
            <a:noAutofit/>
          </a:bodyPr>
          <a:lstStyle/>
          <a:p>
            <a:pPr marL="0" lvl="0" indent="0" rtl="0">
              <a:lnSpc>
                <a:spcPct val="115000"/>
              </a:lnSpc>
              <a:spcBef>
                <a:spcPts val="0"/>
              </a:spcBef>
              <a:buNone/>
            </a:pPr>
            <a:r>
              <a:rPr lang="en-GB" sz="2100" b="1">
                <a:solidFill>
                  <a:srgbClr val="434343"/>
                </a:solidFill>
                <a:latin typeface="Proxima Nova"/>
                <a:ea typeface="Proxima Nova"/>
                <a:cs typeface="Proxima Nova"/>
                <a:sym typeface="Proxima Nova"/>
              </a:rPr>
              <a:t>http://leagueoflegends.wikia.com/wiki/</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Effect transition="in" filter="fade">
                                      <p:cBhvr>
                                        <p:cTn id="7" dur="200"/>
                                        <p:tgtEl>
                                          <p:spTgt spid="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Effect transition="in" filter="fade">
                                      <p:cBhvr>
                                        <p:cTn id="12" dur="200"/>
                                        <p:tgtEl>
                                          <p:spTgt spid="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
                                            <p:txEl>
                                              <p:pRg st="2" end="2"/>
                                            </p:txEl>
                                          </p:spTgt>
                                        </p:tgtEl>
                                        <p:attrNameLst>
                                          <p:attrName>style.visibility</p:attrName>
                                        </p:attrNameLst>
                                      </p:cBhvr>
                                      <p:to>
                                        <p:strVal val="visible"/>
                                      </p:to>
                                    </p:set>
                                    <p:animEffect transition="in" filter="fade">
                                      <p:cBhvr>
                                        <p:cTn id="17" dur="200"/>
                                        <p:tgtEl>
                                          <p:spTgt spid="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
                                            <p:txEl>
                                              <p:pRg st="3" end="3"/>
                                            </p:txEl>
                                          </p:spTgt>
                                        </p:tgtEl>
                                        <p:attrNameLst>
                                          <p:attrName>style.visibility</p:attrName>
                                        </p:attrNameLst>
                                      </p:cBhvr>
                                      <p:to>
                                        <p:strVal val="visible"/>
                                      </p:to>
                                    </p:set>
                                    <p:animEffect transition="in" filter="fade">
                                      <p:cBhvr>
                                        <p:cTn id="22" dur="200"/>
                                        <p:tgtEl>
                                          <p:spTgt spid="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498600" y="653112"/>
            <a:ext cx="8146800" cy="3609600"/>
          </a:xfrm>
          <a:prstGeom prst="rect">
            <a:avLst/>
          </a:prstGeom>
        </p:spPr>
        <p:txBody>
          <a:bodyPr lIns="91425" tIns="91425" rIns="91425" bIns="91425" anchor="t" anchorCtr="0">
            <a:noAutofit/>
          </a:bodyPr>
          <a:lstStyle/>
          <a:p>
            <a:pPr lvl="0" algn="ctr" rtl="0">
              <a:spcBef>
                <a:spcPts val="0"/>
              </a:spcBef>
              <a:buNone/>
            </a:pPr>
            <a:r>
              <a:rPr lang="en-GB" sz="9600" b="1">
                <a:solidFill>
                  <a:srgbClr val="FFFFFF"/>
                </a:solidFill>
              </a:rPr>
              <a:t>credit:</a:t>
            </a:r>
          </a:p>
          <a:p>
            <a:pPr lvl="0" algn="ctr" rtl="0">
              <a:spcBef>
                <a:spcPts val="0"/>
              </a:spcBef>
              <a:buNone/>
            </a:pPr>
            <a:r>
              <a:rPr lang="en-GB" sz="2400" b="1">
                <a:solidFill>
                  <a:srgbClr val="FFFFFF"/>
                </a:solidFill>
              </a:rPr>
              <a:t>Alla bilder på hjältar är tagna från </a:t>
            </a:r>
          </a:p>
          <a:p>
            <a:pPr lvl="0" algn="ctr" rtl="0">
              <a:spcBef>
                <a:spcPts val="0"/>
              </a:spcBef>
              <a:buNone/>
            </a:pPr>
            <a:r>
              <a:rPr lang="en-GB" sz="2400" b="1">
                <a:solidFill>
                  <a:schemeClr val="lt1"/>
                </a:solidFill>
              </a:rPr>
              <a:t>League of Legends </a:t>
            </a:r>
            <a:r>
              <a:rPr lang="en-GB" sz="2400" b="1">
                <a:solidFill>
                  <a:srgbClr val="FFFFFF"/>
                </a:solidFill>
              </a:rPr>
              <a:t>officiella hemsidan:</a:t>
            </a:r>
          </a:p>
          <a:p>
            <a:pPr lvl="0" algn="ctr" rtl="0">
              <a:spcBef>
                <a:spcPts val="0"/>
              </a:spcBef>
              <a:buNone/>
            </a:pPr>
            <a:r>
              <a:rPr lang="en-GB" sz="2400" b="1">
                <a:solidFill>
                  <a:srgbClr val="434343"/>
                </a:solidFill>
              </a:rPr>
              <a:t>http://gameinfo.eune.leagueoflegends.com</a:t>
            </a:r>
          </a:p>
          <a:p>
            <a:pPr lvl="0" algn="ctr" rtl="0">
              <a:spcBef>
                <a:spcPts val="0"/>
              </a:spcBef>
              <a:buNone/>
            </a:pPr>
            <a:r>
              <a:rPr lang="en-GB" sz="1500" b="1">
                <a:solidFill>
                  <a:srgbClr val="FFFFFF"/>
                </a:solidFill>
              </a:rPr>
              <a:t>Lektionsmaterial ursprungligen skapat av Daniel Blomdahl blomdahldaniel.se</a:t>
            </a:r>
          </a:p>
        </p:txBody>
      </p:sp>
      <p:sp>
        <p:nvSpPr>
          <p:cNvPr id="467" name="Shape 46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8" name="Shape 46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469" name="Shape 469"/>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90200" y="1007512"/>
            <a:ext cx="5797500" cy="1040700"/>
          </a:xfrm>
          <a:prstGeom prst="rect">
            <a:avLst/>
          </a:prstGeom>
        </p:spPr>
        <p:txBody>
          <a:bodyPr lIns="91425" tIns="91425" rIns="91425" bIns="91425" anchor="t" anchorCtr="0">
            <a:noAutofit/>
          </a:bodyPr>
          <a:lstStyle/>
          <a:p>
            <a:pPr lvl="0">
              <a:spcBef>
                <a:spcPts val="0"/>
              </a:spcBef>
              <a:buNone/>
            </a:pPr>
            <a:r>
              <a:rPr lang="en-GB" b="1">
                <a:solidFill>
                  <a:srgbClr val="FFFFFF"/>
                </a:solidFill>
              </a:rPr>
              <a:t>League of Legends</a:t>
            </a:r>
          </a:p>
        </p:txBody>
      </p:sp>
      <p:sp>
        <p:nvSpPr>
          <p:cNvPr id="88" name="Shape 88"/>
          <p:cNvSpPr txBox="1">
            <a:spLocks noGrp="1"/>
          </p:cNvSpPr>
          <p:nvPr>
            <p:ph type="title"/>
          </p:nvPr>
        </p:nvSpPr>
        <p:spPr>
          <a:xfrm>
            <a:off x="490200" y="1753687"/>
            <a:ext cx="7326600" cy="2229900"/>
          </a:xfrm>
          <a:prstGeom prst="rect">
            <a:avLst/>
          </a:prstGeom>
        </p:spPr>
        <p:txBody>
          <a:bodyPr lIns="91425" tIns="91425" rIns="91425" bIns="91425" anchor="t" anchorCtr="0">
            <a:noAutofit/>
          </a:bodyPr>
          <a:lstStyle/>
          <a:p>
            <a:pPr marL="457200" lvl="0" indent="-419100" rtl="0">
              <a:spcBef>
                <a:spcPts val="0"/>
              </a:spcBef>
              <a:buClr>
                <a:srgbClr val="FFFFFF"/>
              </a:buClr>
              <a:buSzPct val="100000"/>
              <a:buChar char="●"/>
            </a:pPr>
            <a:r>
              <a:rPr lang="en-GB" sz="3000">
                <a:solidFill>
                  <a:srgbClr val="FFFFFF"/>
                </a:solidFill>
              </a:rPr>
              <a:t>Skapare: Riot Games</a:t>
            </a:r>
          </a:p>
          <a:p>
            <a:pPr marL="457200" lvl="0" indent="-419100" rtl="0">
              <a:spcBef>
                <a:spcPts val="0"/>
              </a:spcBef>
              <a:buClr>
                <a:srgbClr val="FFFFFF"/>
              </a:buClr>
              <a:buSzPct val="100000"/>
              <a:buChar char="●"/>
            </a:pPr>
            <a:r>
              <a:rPr lang="en-GB" sz="3000">
                <a:solidFill>
                  <a:srgbClr val="FFFFFF"/>
                </a:solidFill>
              </a:rPr>
              <a:t>Släpptes 2009</a:t>
            </a:r>
          </a:p>
          <a:p>
            <a:pPr marL="457200" lvl="0" indent="-419100" rtl="0">
              <a:spcBef>
                <a:spcPts val="0"/>
              </a:spcBef>
              <a:buClr>
                <a:srgbClr val="FFFFFF"/>
              </a:buClr>
              <a:buSzPct val="100000"/>
              <a:buChar char="●"/>
            </a:pPr>
            <a:r>
              <a:rPr lang="en-GB" sz="3000">
                <a:solidFill>
                  <a:srgbClr val="FFFFFF"/>
                </a:solidFill>
              </a:rPr>
              <a:t>14 miljoner dagliga spelare (2016)</a:t>
            </a:r>
          </a:p>
          <a:p>
            <a:pPr marL="457200" lvl="0" indent="-419100" rtl="0">
              <a:spcBef>
                <a:spcPts val="0"/>
              </a:spcBef>
              <a:buClr>
                <a:srgbClr val="FFFFFF"/>
              </a:buClr>
              <a:buSzPct val="100000"/>
              <a:buChar char="●"/>
            </a:pPr>
            <a:r>
              <a:rPr lang="en-GB" sz="3000">
                <a:solidFill>
                  <a:srgbClr val="FFFFFF"/>
                </a:solidFill>
              </a:rPr>
              <a:t>MOBA (Multiplayer Online Battle Arena)</a:t>
            </a:r>
          </a:p>
        </p:txBody>
      </p:sp>
      <p:sp>
        <p:nvSpPr>
          <p:cNvPr id="89" name="Shape 8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2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2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2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200"/>
                                        <p:tgtEl>
                                          <p:spTgt spid="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p:nvPr/>
        </p:nvSpPr>
        <p:spPr>
          <a:xfrm>
            <a:off x="1120525" y="2234549"/>
            <a:ext cx="2834400" cy="713700"/>
          </a:xfrm>
          <a:prstGeom prst="rect">
            <a:avLst/>
          </a:prstGeom>
          <a:solidFill>
            <a:srgbClr val="6D9EEB"/>
          </a:solidFill>
          <a:ln>
            <a:noFill/>
          </a:ln>
        </p:spPr>
        <p:txBody>
          <a:bodyPr lIns="91425" tIns="91425" rIns="91425" bIns="91425" anchor="ctr" anchorCtr="0">
            <a:noAutofit/>
          </a:bodyPr>
          <a:lstStyle/>
          <a:p>
            <a:pPr lvl="0" algn="ctr" rtl="0">
              <a:spcBef>
                <a:spcPts val="0"/>
              </a:spcBef>
              <a:buNone/>
            </a:pPr>
            <a:r>
              <a:rPr lang="en-GB" sz="3000">
                <a:solidFill>
                  <a:srgbClr val="FFFFFF"/>
                </a:solidFill>
                <a:latin typeface="Oswald"/>
                <a:ea typeface="Oswald"/>
                <a:cs typeface="Oswald"/>
                <a:sym typeface="Oswald"/>
              </a:rPr>
              <a:t>Blå laget</a:t>
            </a:r>
          </a:p>
        </p:txBody>
      </p:sp>
      <p:sp>
        <p:nvSpPr>
          <p:cNvPr id="96" name="Shape 96"/>
          <p:cNvSpPr/>
          <p:nvPr/>
        </p:nvSpPr>
        <p:spPr>
          <a:xfrm>
            <a:off x="5194675" y="2245649"/>
            <a:ext cx="2834400" cy="713700"/>
          </a:xfrm>
          <a:prstGeom prst="rect">
            <a:avLst/>
          </a:prstGeom>
          <a:solidFill>
            <a:srgbClr val="E06666"/>
          </a:solidFill>
          <a:ln>
            <a:noFill/>
          </a:ln>
        </p:spPr>
        <p:txBody>
          <a:bodyPr lIns="91425" tIns="91425" rIns="91425" bIns="91425" anchor="ctr" anchorCtr="0">
            <a:noAutofit/>
          </a:bodyPr>
          <a:lstStyle/>
          <a:p>
            <a:pPr lvl="0" algn="ctr" rtl="0">
              <a:spcBef>
                <a:spcPts val="0"/>
              </a:spcBef>
              <a:buNone/>
            </a:pPr>
            <a:r>
              <a:rPr lang="en-GB" sz="3000">
                <a:solidFill>
                  <a:srgbClr val="FFFFFF"/>
                </a:solidFill>
                <a:latin typeface="Oswald"/>
                <a:ea typeface="Oswald"/>
                <a:cs typeface="Oswald"/>
                <a:sym typeface="Oswald"/>
              </a:rPr>
              <a:t>Röda laget</a:t>
            </a:r>
          </a:p>
        </p:txBody>
      </p:sp>
      <p:sp>
        <p:nvSpPr>
          <p:cNvPr id="97" name="Shape 97"/>
          <p:cNvSpPr txBox="1"/>
          <p:nvPr/>
        </p:nvSpPr>
        <p:spPr>
          <a:xfrm>
            <a:off x="3841350" y="2308949"/>
            <a:ext cx="1416900" cy="576000"/>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mot</a:t>
            </a:r>
          </a:p>
        </p:txBody>
      </p:sp>
      <p:sp>
        <p:nvSpPr>
          <p:cNvPr id="98" name="Shape 98"/>
          <p:cNvSpPr txBox="1"/>
          <p:nvPr/>
        </p:nvSpPr>
        <p:spPr>
          <a:xfrm>
            <a:off x="1644424" y="3233099"/>
            <a:ext cx="1816200" cy="575999"/>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5 spelare</a:t>
            </a:r>
          </a:p>
        </p:txBody>
      </p:sp>
      <p:sp>
        <p:nvSpPr>
          <p:cNvPr id="99" name="Shape 99"/>
          <p:cNvSpPr txBox="1"/>
          <p:nvPr/>
        </p:nvSpPr>
        <p:spPr>
          <a:xfrm>
            <a:off x="5701874" y="3233099"/>
            <a:ext cx="1816200" cy="575999"/>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5 spelare</a:t>
            </a:r>
          </a:p>
        </p:txBody>
      </p:sp>
      <p:sp>
        <p:nvSpPr>
          <p:cNvPr id="100" name="Shape 100"/>
          <p:cNvSpPr txBox="1">
            <a:spLocks noGrp="1"/>
          </p:cNvSpPr>
          <p:nvPr>
            <p:ph type="title"/>
          </p:nvPr>
        </p:nvSpPr>
        <p:spPr>
          <a:xfrm>
            <a:off x="311700" y="827399"/>
            <a:ext cx="8520600" cy="1020899"/>
          </a:xfrm>
          <a:prstGeom prst="rect">
            <a:avLst/>
          </a:prstGeom>
        </p:spPr>
        <p:txBody>
          <a:bodyPr lIns="91425" tIns="91425" rIns="91425" bIns="91425" anchor="t" anchorCtr="0">
            <a:noAutofit/>
          </a:bodyPr>
          <a:lstStyle/>
          <a:p>
            <a:pPr lvl="0" algn="ctr">
              <a:spcBef>
                <a:spcPts val="0"/>
              </a:spcBef>
              <a:buNone/>
            </a:pPr>
            <a:r>
              <a:rPr lang="en-GB" sz="4800" b="1">
                <a:solidFill>
                  <a:srgbClr val="666666"/>
                </a:solidFill>
              </a:rPr>
              <a:t>Spelsätt</a:t>
            </a:r>
          </a:p>
        </p:txBody>
      </p:sp>
      <p:pic>
        <p:nvPicPr>
          <p:cNvPr id="101" name="Shape 101"/>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200"/>
                                        <p:tgtEl>
                                          <p:spTgt spid="97"/>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2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20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2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6880425" y="4029575"/>
            <a:ext cx="2104276" cy="964025"/>
          </a:xfrm>
          <a:prstGeom prst="rect">
            <a:avLst/>
          </a:prstGeom>
          <a:noFill/>
          <a:ln>
            <a:noFill/>
          </a:ln>
        </p:spPr>
      </p:pic>
      <p:sp>
        <p:nvSpPr>
          <p:cNvPr id="107" name="Shape 107"/>
          <p:cNvSpPr txBox="1"/>
          <p:nvPr/>
        </p:nvSpPr>
        <p:spPr>
          <a:xfrm>
            <a:off x="372300" y="919350"/>
            <a:ext cx="8399400" cy="36216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rgbClr val="666666"/>
              </a:buClr>
              <a:buSzPct val="100000"/>
              <a:buFont typeface="Proxima Nova"/>
              <a:buChar char="●"/>
            </a:pPr>
            <a:r>
              <a:rPr lang="en-GB" sz="2100" b="1">
                <a:solidFill>
                  <a:srgbClr val="666666"/>
                </a:solidFill>
                <a:latin typeface="Proxima Nova"/>
                <a:ea typeface="Proxima Nova"/>
                <a:cs typeface="Proxima Nova"/>
                <a:sym typeface="Proxima Nova"/>
              </a:rPr>
              <a:t>Spelarna väljer vilken champion dom vill spela</a:t>
            </a:r>
          </a:p>
          <a:p>
            <a:pPr marL="457200" lvl="0" indent="-361950" rtl="0">
              <a:lnSpc>
                <a:spcPct val="115000"/>
              </a:lnSpc>
              <a:spcBef>
                <a:spcPts val="0"/>
              </a:spcBef>
              <a:buClr>
                <a:srgbClr val="666666"/>
              </a:buClr>
              <a:buSzPct val="100000"/>
              <a:buFont typeface="Proxima Nova"/>
              <a:buChar char="●"/>
            </a:pPr>
            <a:r>
              <a:rPr lang="en-GB" sz="2100" b="1">
                <a:solidFill>
                  <a:srgbClr val="666666"/>
                </a:solidFill>
                <a:latin typeface="Proxima Nova"/>
                <a:ea typeface="Proxima Nova"/>
                <a:cs typeface="Proxima Nova"/>
                <a:sym typeface="Proxima Nova"/>
              </a:rPr>
              <a:t>Varje champion är unik och har 5 förmågor </a:t>
            </a:r>
            <a:r>
              <a:rPr lang="en-GB" sz="2100" b="1">
                <a:solidFill>
                  <a:srgbClr val="666666"/>
                </a:solidFill>
              </a:rPr>
              <a:t>(abilities)</a:t>
            </a:r>
          </a:p>
          <a:p>
            <a:pPr marL="457200" lvl="0" indent="-361950" rtl="0">
              <a:lnSpc>
                <a:spcPct val="115000"/>
              </a:lnSpc>
              <a:spcBef>
                <a:spcPts val="0"/>
              </a:spcBef>
              <a:buClr>
                <a:srgbClr val="666666"/>
              </a:buClr>
              <a:buSzPct val="100000"/>
              <a:buFont typeface="Proxima Nova"/>
              <a:buChar char="●"/>
            </a:pPr>
            <a:r>
              <a:rPr lang="en-GB" sz="2100" b="1">
                <a:solidFill>
                  <a:srgbClr val="666666"/>
                </a:solidFill>
              </a:rPr>
              <a:t>Förenklat så gör förmågor t.ex.</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Skada på motståndaren</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Låser fast motståndare</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Gör så att din champion springer snabbt</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Ge liv till dig själv eller lagkamrater</a:t>
            </a: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2045275" y="4149700"/>
            <a:ext cx="1644600" cy="713700"/>
          </a:xfrm>
          <a:prstGeom prst="rect">
            <a:avLst/>
          </a:prstGeom>
          <a:noFill/>
          <a:ln>
            <a:noFill/>
          </a:ln>
        </p:spPr>
        <p:txBody>
          <a:bodyPr lIns="91425" tIns="91425" rIns="91425" bIns="91425" anchor="ctr" anchorCtr="0">
            <a:noAutofit/>
          </a:bodyPr>
          <a:lstStyle/>
          <a:p>
            <a:pPr lvl="0" rtl="0">
              <a:spcBef>
                <a:spcPts val="0"/>
              </a:spcBef>
              <a:buNone/>
            </a:pPr>
            <a:r>
              <a:rPr lang="en-GB" sz="3000">
                <a:solidFill>
                  <a:srgbClr val="4A86E8"/>
                </a:solidFill>
                <a:latin typeface="Oswald"/>
                <a:ea typeface="Oswald"/>
                <a:cs typeface="Oswald"/>
                <a:sym typeface="Oswald"/>
              </a:rPr>
              <a:t>Blå laget</a:t>
            </a:r>
          </a:p>
        </p:txBody>
      </p:sp>
      <p:pic>
        <p:nvPicPr>
          <p:cNvPr id="113" name="Shape 113"/>
          <p:cNvPicPr preferRelativeResize="0"/>
          <p:nvPr/>
        </p:nvPicPr>
        <p:blipFill>
          <a:blip r:embed="rId3">
            <a:alphaModFix/>
          </a:blip>
          <a:stretch>
            <a:fillRect/>
          </a:stretch>
        </p:blipFill>
        <p:spPr>
          <a:xfrm>
            <a:off x="6880425" y="4029575"/>
            <a:ext cx="2104276" cy="964025"/>
          </a:xfrm>
          <a:prstGeom prst="rect">
            <a:avLst/>
          </a:prstGeom>
          <a:noFill/>
          <a:ln>
            <a:noFill/>
          </a:ln>
        </p:spPr>
      </p:pic>
      <p:pic>
        <p:nvPicPr>
          <p:cNvPr id="114" name="Shape 114"/>
          <p:cNvPicPr preferRelativeResize="0"/>
          <p:nvPr/>
        </p:nvPicPr>
        <p:blipFill>
          <a:blip r:embed="rId4">
            <a:alphaModFix/>
          </a:blip>
          <a:stretch>
            <a:fillRect/>
          </a:stretch>
        </p:blipFill>
        <p:spPr>
          <a:xfrm>
            <a:off x="2882350" y="793924"/>
            <a:ext cx="3379299" cy="3403250"/>
          </a:xfrm>
          <a:prstGeom prst="rect">
            <a:avLst/>
          </a:prstGeom>
          <a:noFill/>
          <a:ln>
            <a:noFill/>
          </a:ln>
        </p:spPr>
      </p:pic>
      <p:sp>
        <p:nvSpPr>
          <p:cNvPr id="115" name="Shape 115"/>
          <p:cNvSpPr txBox="1"/>
          <p:nvPr/>
        </p:nvSpPr>
        <p:spPr>
          <a:xfrm>
            <a:off x="5782025" y="170400"/>
            <a:ext cx="1933200" cy="713700"/>
          </a:xfrm>
          <a:prstGeom prst="rect">
            <a:avLst/>
          </a:prstGeom>
          <a:noFill/>
          <a:ln>
            <a:noFill/>
          </a:ln>
        </p:spPr>
        <p:txBody>
          <a:bodyPr lIns="91425" tIns="91425" rIns="91425" bIns="91425" anchor="ctr" anchorCtr="0">
            <a:noAutofit/>
          </a:bodyPr>
          <a:lstStyle/>
          <a:p>
            <a:pPr lvl="0" rtl="0">
              <a:spcBef>
                <a:spcPts val="0"/>
              </a:spcBef>
              <a:buNone/>
            </a:pPr>
            <a:r>
              <a:rPr lang="en-GB" sz="3000">
                <a:solidFill>
                  <a:srgbClr val="990000"/>
                </a:solidFill>
                <a:latin typeface="Oswald"/>
                <a:ea typeface="Oswald"/>
                <a:cs typeface="Oswald"/>
                <a:sym typeface="Oswald"/>
              </a:rPr>
              <a:t>Röda laget</a:t>
            </a:r>
          </a:p>
        </p:txBody>
      </p:sp>
      <p:sp>
        <p:nvSpPr>
          <p:cNvPr id="116" name="Shape 116"/>
          <p:cNvSpPr/>
          <p:nvPr/>
        </p:nvSpPr>
        <p:spPr>
          <a:xfrm>
            <a:off x="5448484" y="1097810"/>
            <a:ext cx="599700" cy="559200"/>
          </a:xfrm>
          <a:prstGeom prst="ellipse">
            <a:avLst/>
          </a:prstGeom>
          <a:noFill/>
          <a:ln w="76200" cap="flat" cmpd="sng">
            <a:solidFill>
              <a:srgbClr val="99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140950" y="3384875"/>
            <a:ext cx="599700" cy="559200"/>
          </a:xfrm>
          <a:prstGeom prst="ellipse">
            <a:avLst/>
          </a:prstGeom>
          <a:noFill/>
          <a:ln w="76200" cap="flat" cmpd="sng">
            <a:solidFill>
              <a:srgbClr val="4A86E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2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1393099" y="1594375"/>
            <a:ext cx="635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En match tar mellan 20-45 min</a:t>
            </a:r>
          </a:p>
        </p:txBody>
      </p:sp>
      <p:sp>
        <p:nvSpPr>
          <p:cNvPr id="123" name="Shape 123"/>
          <p:cNvSpPr txBox="1"/>
          <p:nvPr/>
        </p:nvSpPr>
        <p:spPr>
          <a:xfrm>
            <a:off x="1262250" y="2454025"/>
            <a:ext cx="644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Det finns 130 olika hjältar att spela</a:t>
            </a:r>
          </a:p>
        </p:txBody>
      </p:sp>
      <p:pic>
        <p:nvPicPr>
          <p:cNvPr id="124" name="Shape 124"/>
          <p:cNvPicPr preferRelativeResize="0"/>
          <p:nvPr/>
        </p:nvPicPr>
        <p:blipFill>
          <a:blip r:embed="rId3">
            <a:alphaModFix/>
          </a:blip>
          <a:stretch>
            <a:fillRect/>
          </a:stretch>
        </p:blipFill>
        <p:spPr>
          <a:xfrm>
            <a:off x="6880425" y="4029575"/>
            <a:ext cx="2104276" cy="9640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2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2516</Words>
  <Application>Microsoft Office PowerPoint</Application>
  <PresentationFormat>Bildspel på skärmen (16:9)</PresentationFormat>
  <Paragraphs>314</Paragraphs>
  <Slides>47</Slides>
  <Notes>47</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47</vt:i4>
      </vt:variant>
    </vt:vector>
  </HeadingPairs>
  <TitlesOfParts>
    <vt:vector size="52" baseType="lpstr">
      <vt:lpstr>Arial</vt:lpstr>
      <vt:lpstr>Proxima Nova</vt:lpstr>
      <vt:lpstr>Oswald</vt:lpstr>
      <vt:lpstr>Roboto</vt:lpstr>
      <vt:lpstr>spearmint</vt:lpstr>
      <vt:lpstr>vad är en hjälte?</vt:lpstr>
      <vt:lpstr>kan vem som  helst bli en hjälte?</vt:lpstr>
      <vt:lpstr>Pantheon</vt:lpstr>
      <vt:lpstr>PowerPoint-presentation</vt:lpstr>
      <vt:lpstr>League of Legends</vt:lpstr>
      <vt:lpstr>Spelsätt</vt:lpstr>
      <vt:lpstr>PowerPoint-presentation</vt:lpstr>
      <vt:lpstr>PowerPoint-presentation</vt:lpstr>
      <vt:lpstr>PowerPoint-presentation</vt:lpstr>
      <vt:lpstr>Tank</vt:lpstr>
      <vt:lpstr>Pantheon</vt:lpstr>
      <vt:lpstr>LeBlanc</vt:lpstr>
      <vt:lpstr>Janna</vt:lpstr>
      <vt:lpstr>Ahri</vt:lpstr>
      <vt:lpstr>Akali</vt:lpstr>
      <vt:lpstr>LeBlanc</vt:lpstr>
      <vt:lpstr>karaktärer som sticker ut</vt:lpstr>
      <vt:lpstr>Gragas</vt:lpstr>
      <vt:lpstr>Singed</vt:lpstr>
      <vt:lpstr>Dr. Mundo</vt:lpstr>
      <vt:lpstr>Gragas</vt:lpstr>
      <vt:lpstr>Illaoi</vt:lpstr>
      <vt:lpstr>Jinx</vt:lpstr>
      <vt:lpstr>Illaoi</vt:lpstr>
      <vt:lpstr>Gragas</vt:lpstr>
      <vt:lpstr>monster/aliens i LoL</vt:lpstr>
      <vt:lpstr>Renekton</vt:lpstr>
      <vt:lpstr>Xerath</vt:lpstr>
      <vt:lpstr>Zac</vt:lpstr>
      <vt:lpstr>PowerPoint-presentation</vt:lpstr>
      <vt:lpstr>Anivia</vt:lpstr>
      <vt:lpstr>Cassiopeia</vt:lpstr>
      <vt:lpstr>Nami</vt:lpstr>
      <vt:lpstr>Rek’Sai</vt:lpstr>
      <vt:lpstr>Nami</vt:lpstr>
      <vt:lpstr>kvinnlig representation</vt:lpstr>
      <vt:lpstr>bra kvinnlig representation</vt:lpstr>
      <vt:lpstr>Anivia</vt:lpstr>
      <vt:lpstr>Lissandra</vt:lpstr>
      <vt:lpstr>Kalista</vt:lpstr>
      <vt:lpstr>Sejuani</vt:lpstr>
      <vt:lpstr>Taric</vt:lpstr>
      <vt:lpstr>sammanfattning</vt:lpstr>
      <vt:lpstr>uppgift: Välj en kvinnlig karaktär från LoL och analysera och resonera kring karaktärens representation. http://leagueoflegends.wikia.com/wiki/</vt:lpstr>
      <vt:lpstr>uppgift med valfri champion:</vt:lpstr>
      <vt:lpstr>uppgift med valfri champion:</vt:lpstr>
      <vt:lpstr>credit: Alla bilder på hjältar är tagna från  League of Legends officiella hemsidan: http://gameinfo.eune.leagueoflegends.com Lektionsmaterial ursprungligen skapat av Daniel Blomdahl blomdahldaniel.se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vad är en hjälte?</dc:title>
  <cp:lastModifiedBy>blomdahldaniel</cp:lastModifiedBy>
  <cp:revision>2</cp:revision>
  <dcterms:modified xsi:type="dcterms:W3CDTF">2016-05-23T15:41:30Z</dcterms:modified>
</cp:coreProperties>
</file>